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833" r:id="rId2"/>
    <p:sldId id="829" r:id="rId3"/>
    <p:sldId id="830" r:id="rId4"/>
    <p:sldId id="831" r:id="rId5"/>
    <p:sldId id="820" r:id="rId6"/>
    <p:sldId id="821" r:id="rId7"/>
    <p:sldId id="669" r:id="rId8"/>
    <p:sldId id="813" r:id="rId9"/>
    <p:sldId id="832" r:id="rId10"/>
    <p:sldId id="809" r:id="rId11"/>
    <p:sldId id="671" r:id="rId12"/>
    <p:sldId id="681" r:id="rId13"/>
    <p:sldId id="834" r:id="rId14"/>
    <p:sldId id="822" r:id="rId15"/>
    <p:sldId id="826" r:id="rId16"/>
    <p:sldId id="824" r:id="rId17"/>
    <p:sldId id="682" r:id="rId18"/>
    <p:sldId id="672" r:id="rId19"/>
    <p:sldId id="827" r:id="rId20"/>
    <p:sldId id="828" r:id="rId21"/>
    <p:sldId id="835" r:id="rId22"/>
    <p:sldId id="836" r:id="rId23"/>
    <p:sldId id="837" r:id="rId24"/>
    <p:sldId id="709" r:id="rId25"/>
    <p:sldId id="282" r:id="rId26"/>
    <p:sldId id="838" r:id="rId27"/>
    <p:sldId id="277" r:id="rId28"/>
    <p:sldId id="280" r:id="rId29"/>
    <p:sldId id="283" r:id="rId30"/>
    <p:sldId id="284" r:id="rId31"/>
    <p:sldId id="705" r:id="rId32"/>
    <p:sldId id="708" r:id="rId33"/>
    <p:sldId id="706" r:id="rId34"/>
    <p:sldId id="694" r:id="rId35"/>
    <p:sldId id="265" r:id="rId36"/>
    <p:sldId id="839" r:id="rId37"/>
    <p:sldId id="275" r:id="rId38"/>
    <p:sldId id="710" r:id="rId39"/>
    <p:sldId id="278" r:id="rId40"/>
    <p:sldId id="840" r:id="rId41"/>
    <p:sldId id="276" r:id="rId42"/>
    <p:sldId id="841" r:id="rId43"/>
    <p:sldId id="842" r:id="rId44"/>
    <p:sldId id="702" r:id="rId45"/>
    <p:sldId id="843" r:id="rId46"/>
    <p:sldId id="844" r:id="rId47"/>
    <p:sldId id="845" r:id="rId48"/>
    <p:sldId id="846" r:id="rId49"/>
    <p:sldId id="847" r:id="rId50"/>
    <p:sldId id="713" r:id="rId51"/>
    <p:sldId id="714" r:id="rId52"/>
    <p:sldId id="848" r:id="rId53"/>
    <p:sldId id="849" r:id="rId54"/>
    <p:sldId id="850" r:id="rId55"/>
    <p:sldId id="851" r:id="rId56"/>
    <p:sldId id="852" r:id="rId57"/>
    <p:sldId id="853" r:id="rId58"/>
    <p:sldId id="854" r:id="rId59"/>
    <p:sldId id="855" r:id="rId6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48"/>
    <p:restoredTop sz="82782"/>
  </p:normalViewPr>
  <p:slideViewPr>
    <p:cSldViewPr snapToGrid="0" showGuides="1">
      <p:cViewPr>
        <p:scale>
          <a:sx n="70" d="100"/>
          <a:sy n="70" d="100"/>
        </p:scale>
        <p:origin x="1448" y="8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67283-310B-E846-9624-04B99EBB3ED4}"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E679B4-4851-994C-B632-F9C0A68FE025}" type="slidenum">
              <a:rPr lang="en-US" smtClean="0"/>
              <a:t>‹#›</a:t>
            </a:fld>
            <a:endParaRPr lang="en-US"/>
          </a:p>
        </p:txBody>
      </p:sp>
    </p:spTree>
    <p:extLst>
      <p:ext uri="{BB962C8B-B14F-4D97-AF65-F5344CB8AC3E}">
        <p14:creationId xmlns:p14="http://schemas.microsoft.com/office/powerpoint/2010/main" val="171101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eople.bu.edu/msoren/BI5152013/PGLecture10.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onlinelibrary.wiley.com/doi/full/10.1111/j.1365-294X.2005.02553.x#b4"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onlinelibrary.wiley.com/doi/full/10.1111/j.1365-294X.2005.02553.x#b4"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Lamarck argued that life was inevitably driven towards increasing complexity, essentially progressing along the scale from lower to higher beings established by the Greeks. He envisioned that simpler life forms, like microbes, continuously arise and eventually develop into higher forms, like plants and animals. Lamarck also believed that progress along this hierarchy allowed organisms to adapt to their environment, which was driven by an “inner need”. He thought that the continuous use of a particular organ allowed for its proliferation and subsequent inheritance to the next generation. Perhaps most famously, Lamarck explained that the long neck of the giraffe was the product of a continuous stretching toward leaves high on the trees. So, across many generations of stretching, giraffe necks gradually reached their current size.</a:t>
            </a:r>
          </a:p>
        </p:txBody>
      </p:sp>
      <p:sp>
        <p:nvSpPr>
          <p:cNvPr id="4" name="Slide Number Placeholder 3"/>
          <p:cNvSpPr>
            <a:spLocks noGrp="1"/>
          </p:cNvSpPr>
          <p:nvPr>
            <p:ph type="sldNum" sz="quarter" idx="5"/>
          </p:nvPr>
        </p:nvSpPr>
        <p:spPr/>
        <p:txBody>
          <a:bodyPr/>
          <a:lstStyle/>
          <a:p>
            <a:fld id="{0CDC084B-1ADE-2F45-BB9C-F2370938B759}" type="slidenum">
              <a:rPr lang="en-DE" smtClean="0"/>
              <a:t>2</a:t>
            </a:fld>
            <a:endParaRPr lang="en-DE"/>
          </a:p>
        </p:txBody>
      </p:sp>
    </p:spTree>
    <p:extLst>
      <p:ext uri="{BB962C8B-B14F-4D97-AF65-F5344CB8AC3E}">
        <p14:creationId xmlns:p14="http://schemas.microsoft.com/office/powerpoint/2010/main" val="228031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DE" dirty="0"/>
              <a:t>oin flip example.</a:t>
            </a:r>
          </a:p>
        </p:txBody>
      </p:sp>
      <p:sp>
        <p:nvSpPr>
          <p:cNvPr id="4" name="Slide Number Placeholder 3"/>
          <p:cNvSpPr>
            <a:spLocks noGrp="1"/>
          </p:cNvSpPr>
          <p:nvPr>
            <p:ph type="sldNum" sz="quarter" idx="5"/>
          </p:nvPr>
        </p:nvSpPr>
        <p:spPr/>
        <p:txBody>
          <a:bodyPr/>
          <a:lstStyle/>
          <a:p>
            <a:fld id="{0CDC084B-1ADE-2F45-BB9C-F2370938B759}" type="slidenum">
              <a:rPr lang="en-DE" smtClean="0"/>
              <a:t>16</a:t>
            </a:fld>
            <a:endParaRPr lang="en-DE"/>
          </a:p>
        </p:txBody>
      </p:sp>
    </p:spTree>
    <p:extLst>
      <p:ext uri="{BB962C8B-B14F-4D97-AF65-F5344CB8AC3E}">
        <p14:creationId xmlns:p14="http://schemas.microsoft.com/office/powerpoint/2010/main" val="1114992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66AE0959-0272-2048-8132-5312744D2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97A708CD-6ED9-ED4F-9A3D-393BC794F7B9}" type="slidenum">
              <a:rPr lang="en-US" altLang="de-DE" sz="1200" smtClean="0"/>
              <a:pPr/>
              <a:t>17</a:t>
            </a:fld>
            <a:endParaRPr lang="en-US" altLang="de-DE" sz="1200"/>
          </a:p>
        </p:txBody>
      </p:sp>
      <p:sp>
        <p:nvSpPr>
          <p:cNvPr id="82946" name="Rectangle 2">
            <a:extLst>
              <a:ext uri="{FF2B5EF4-FFF2-40B4-BE49-F238E27FC236}">
                <a16:creationId xmlns:a16="http://schemas.microsoft.com/office/drawing/2014/main" id="{F95D27A1-F0CC-084C-A6EE-159A95612C26}"/>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0DC46D80-1DFD-7D43-9AC3-79462C79E2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de-DE">
                <a:latin typeface="Arial" panose="020B0604020202020204" pitchFamily="34" charset="0"/>
                <a:ea typeface="ＭＳ Ｐゴシック" panose="020B0600070205080204" pitchFamily="34" charset="-128"/>
              </a:rPr>
              <a:t>Hardy: matematico ingles, Wilhem Weinberg: medico aleman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1753CDC7-7021-4843-9BE1-80357BF4C7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B91A6E5-BF44-8544-89B6-59E8D3112021}" type="slidenum">
              <a:rPr lang="en-US" altLang="de-DE" sz="1200" smtClean="0"/>
              <a:pPr/>
              <a:t>18</a:t>
            </a:fld>
            <a:endParaRPr lang="en-US" altLang="de-DE" sz="1200"/>
          </a:p>
        </p:txBody>
      </p:sp>
      <p:sp>
        <p:nvSpPr>
          <p:cNvPr id="80898" name="Rectangle 2">
            <a:extLst>
              <a:ext uri="{FF2B5EF4-FFF2-40B4-BE49-F238E27FC236}">
                <a16:creationId xmlns:a16="http://schemas.microsoft.com/office/drawing/2014/main" id="{E3908518-96A8-CD49-82A0-C09C9FB88088}"/>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6A7B51C4-4982-5849-888D-5EEE920C57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dirty="0">
                <a:latin typeface="Arial" panose="020B0604020202020204" pitchFamily="34" charset="0"/>
                <a:ea typeface="ＭＳ Ｐゴシック" panose="020B0600070205080204" pitchFamily="34" charset="-128"/>
              </a:rPr>
              <a:t>Do the math expectations on the board. Get them to guess what the expectations are. Plot the predictions, then show this figure.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0.09</a:t>
            </a:r>
          </a:p>
        </p:txBody>
      </p:sp>
      <p:sp>
        <p:nvSpPr>
          <p:cNvPr id="4" name="Slide Number Placeholder 3"/>
          <p:cNvSpPr>
            <a:spLocks noGrp="1"/>
          </p:cNvSpPr>
          <p:nvPr>
            <p:ph type="sldNum" sz="quarter" idx="5"/>
          </p:nvPr>
        </p:nvSpPr>
        <p:spPr/>
        <p:txBody>
          <a:bodyPr/>
          <a:lstStyle/>
          <a:p>
            <a:fld id="{0CDC084B-1ADE-2F45-BB9C-F2370938B759}" type="slidenum">
              <a:rPr lang="en-DE" smtClean="0"/>
              <a:t>19</a:t>
            </a:fld>
            <a:endParaRPr lang="en-DE"/>
          </a:p>
        </p:txBody>
      </p:sp>
    </p:spTree>
    <p:extLst>
      <p:ext uri="{BB962C8B-B14F-4D97-AF65-F5344CB8AC3E}">
        <p14:creationId xmlns:p14="http://schemas.microsoft.com/office/powerpoint/2010/main" val="397178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"Mike" Michael L. Baird, CC BY 2.0, https://</a:t>
            </a:r>
            <a:r>
              <a:rPr lang="en-US" dirty="0" err="1"/>
              <a:t>commons.wikimedia.org</a:t>
            </a:r>
            <a:r>
              <a:rPr lang="en-US" dirty="0"/>
              <a:t>/w/</a:t>
            </a:r>
            <a:r>
              <a:rPr lang="en-US" dirty="0" err="1"/>
              <a:t>index.php?curid</a:t>
            </a:r>
            <a:r>
              <a:rPr lang="en-US" dirty="0"/>
              <a:t>=9556818</a:t>
            </a:r>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28</a:t>
            </a:fld>
            <a:endParaRPr lang="en-DE"/>
          </a:p>
        </p:txBody>
      </p:sp>
    </p:spTree>
    <p:extLst>
      <p:ext uri="{BB962C8B-B14F-4D97-AF65-F5344CB8AC3E}">
        <p14:creationId xmlns:p14="http://schemas.microsoft.com/office/powerpoint/2010/main" val="4242517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29</a:t>
            </a:fld>
            <a:endParaRPr lang="en-DE"/>
          </a:p>
        </p:txBody>
      </p:sp>
    </p:spTree>
    <p:extLst>
      <p:ext uri="{BB962C8B-B14F-4D97-AF65-F5344CB8AC3E}">
        <p14:creationId xmlns:p14="http://schemas.microsoft.com/office/powerpoint/2010/main" val="410561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30</a:t>
            </a:fld>
            <a:endParaRPr lang="en-DE"/>
          </a:p>
        </p:txBody>
      </p:sp>
    </p:spTree>
    <p:extLst>
      <p:ext uri="{BB962C8B-B14F-4D97-AF65-F5344CB8AC3E}">
        <p14:creationId xmlns:p14="http://schemas.microsoft.com/office/powerpoint/2010/main" val="48569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EAD2C3CD-BE8A-BB0A-4EA9-2383380D71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AC43AB8-D8D8-2B4A-AE22-9B9F396FE8B1}" type="slidenum">
              <a:rPr lang="en-US" altLang="de-DE" sz="1200" smtClean="0"/>
              <a:pPr/>
              <a:t>31</a:t>
            </a:fld>
            <a:endParaRPr lang="en-US" altLang="de-DE" sz="1200"/>
          </a:p>
        </p:txBody>
      </p:sp>
      <p:sp>
        <p:nvSpPr>
          <p:cNvPr id="50178" name="Rectangle 2">
            <a:extLst>
              <a:ext uri="{FF2B5EF4-FFF2-40B4-BE49-F238E27FC236}">
                <a16:creationId xmlns:a16="http://schemas.microsoft.com/office/drawing/2014/main" id="{B31395B9-7291-77F2-E453-83A905CB2A5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33462489-B108-3357-5117-E2AE0D25B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EAD2C3CD-BE8A-BB0A-4EA9-2383380D71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AC43AB8-D8D8-2B4A-AE22-9B9F396FE8B1}" type="slidenum">
              <a:rPr lang="en-US" altLang="de-DE" sz="1200" smtClean="0"/>
              <a:pPr/>
              <a:t>32</a:t>
            </a:fld>
            <a:endParaRPr lang="en-US" altLang="de-DE" sz="1200"/>
          </a:p>
        </p:txBody>
      </p:sp>
      <p:sp>
        <p:nvSpPr>
          <p:cNvPr id="50178" name="Rectangle 2">
            <a:extLst>
              <a:ext uri="{FF2B5EF4-FFF2-40B4-BE49-F238E27FC236}">
                <a16:creationId xmlns:a16="http://schemas.microsoft.com/office/drawing/2014/main" id="{B31395B9-7291-77F2-E453-83A905CB2A5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33462489-B108-3357-5117-E2AE0D25B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92526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47DBC20E-FF33-4198-9C08-6054EC779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ABA4009-0DA0-8648-8438-A2D10FDA9CC9}" type="slidenum">
              <a:rPr lang="en-US" altLang="de-DE" sz="1200" smtClean="0"/>
              <a:pPr/>
              <a:t>33</a:t>
            </a:fld>
            <a:endParaRPr lang="en-US" altLang="de-DE" sz="1200"/>
          </a:p>
        </p:txBody>
      </p:sp>
      <p:sp>
        <p:nvSpPr>
          <p:cNvPr id="52226" name="Rectangle 2">
            <a:extLst>
              <a:ext uri="{FF2B5EF4-FFF2-40B4-BE49-F238E27FC236}">
                <a16:creationId xmlns:a16="http://schemas.microsoft.com/office/drawing/2014/main" id="{27B2B437-479B-41BD-F91D-9807D79880F9}"/>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498948D-78DD-0DC2-2A10-5B39EFF15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have stated, that in the thirteen species of ground-finches, a nearly perfect gradation may be traced, from a beak extraordinarily thick, to one so fine, that it may be compared to that of a warbler.… Seeing this gradation and diversity of structure in one small, intimately related group of birds, one might really fancy that from an original paucity of birds in this archipelago, one species had been taken and modified for different ends.”</a:t>
            </a:r>
            <a:endParaRPr lang="en-DE" sz="1200" dirty="0"/>
          </a:p>
          <a:p>
            <a:endParaRPr lang="en-DE" dirty="0"/>
          </a:p>
        </p:txBody>
      </p:sp>
      <p:sp>
        <p:nvSpPr>
          <p:cNvPr id="4" name="Slide Number Placeholder 3"/>
          <p:cNvSpPr>
            <a:spLocks noGrp="1"/>
          </p:cNvSpPr>
          <p:nvPr>
            <p:ph type="sldNum" sz="quarter" idx="5"/>
          </p:nvPr>
        </p:nvSpPr>
        <p:spPr/>
        <p:txBody>
          <a:bodyPr/>
          <a:lstStyle/>
          <a:p>
            <a:fld id="{0CDC084B-1ADE-2F45-BB9C-F2370938B759}" type="slidenum">
              <a:rPr lang="en-DE" smtClean="0"/>
              <a:t>4</a:t>
            </a:fld>
            <a:endParaRPr lang="en-DE"/>
          </a:p>
        </p:txBody>
      </p:sp>
    </p:spTree>
    <p:extLst>
      <p:ext uri="{BB962C8B-B14F-4D97-AF65-F5344CB8AC3E}">
        <p14:creationId xmlns:p14="http://schemas.microsoft.com/office/powerpoint/2010/main" val="3313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3635A16-A7D1-A98E-6295-695D9F9E3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3518802-BC10-5042-A360-8C23DFF423EE}" type="slidenum">
              <a:rPr lang="en-US" altLang="de-DE" sz="1200" smtClean="0"/>
              <a:pPr/>
              <a:t>34</a:t>
            </a:fld>
            <a:endParaRPr lang="en-US" altLang="de-DE" sz="1200"/>
          </a:p>
        </p:txBody>
      </p:sp>
      <p:sp>
        <p:nvSpPr>
          <p:cNvPr id="56322" name="Rectangle 2">
            <a:extLst>
              <a:ext uri="{FF2B5EF4-FFF2-40B4-BE49-F238E27FC236}">
                <a16:creationId xmlns:a16="http://schemas.microsoft.com/office/drawing/2014/main" id="{752BE5CC-3C72-14B7-0619-3D55A54A4A70}"/>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A63770A7-8DB0-F4D7-9770-4144D32FD1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de-DE">
                <a:latin typeface="Times" pitchFamily="2" charset="0"/>
                <a:ea typeface="ＭＳ Ｐゴシック" panose="020B0600070205080204" pitchFamily="34" charset="-128"/>
              </a:rPr>
              <a:t>Equivalent to about 40 males and 40 females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r>
              <a:rPr lang="en-DE" dirty="0"/>
              <a:t>alculate number of sites between which pairs differ, take average</a:t>
            </a:r>
          </a:p>
          <a:p>
            <a:endParaRPr lang="en-DE" dirty="0"/>
          </a:p>
          <a:p>
            <a:r>
              <a:rPr lang="en-DE" dirty="0"/>
              <a:t>Theta: expect 2Nut mutations on lineage length t. </a:t>
            </a:r>
          </a:p>
          <a:p>
            <a:endParaRPr lang="en-DE" dirty="0"/>
          </a:p>
          <a:p>
            <a:r>
              <a:rPr lang="en-DE" dirty="0"/>
              <a:t>H</a:t>
            </a:r>
            <a:r>
              <a:rPr lang="en-US" dirty="0"/>
              <a:t>o</a:t>
            </a:r>
            <a:r>
              <a:rPr lang="en-DE" dirty="0"/>
              <a:t>w many mutations every generation: 2Nu</a:t>
            </a:r>
          </a:p>
          <a:p>
            <a:r>
              <a:rPr lang="en-DE" dirty="0"/>
              <a:t>How many generations? t</a:t>
            </a:r>
          </a:p>
          <a:p>
            <a:r>
              <a:rPr lang="en-DE" dirty="0"/>
              <a:t>How many lineages: 2</a:t>
            </a:r>
          </a:p>
          <a:p>
            <a:r>
              <a:rPr lang="en-DE" dirty="0"/>
              <a:t>So this gives us 4Nu</a:t>
            </a:r>
          </a:p>
          <a:p>
            <a:endParaRPr lang="en-DE" dirty="0"/>
          </a:p>
          <a:p>
            <a:r>
              <a:rPr lang="en-DE" dirty="0"/>
              <a:t>Measure time in 2N generations, and expected time to coalesence is 2N, so t=1. </a:t>
            </a:r>
          </a:p>
          <a:p>
            <a:endParaRPr lang="en-DE" dirty="0"/>
          </a:p>
          <a:p>
            <a:r>
              <a:rPr lang="en-DE" dirty="0"/>
              <a:t>there are two lineages. </a:t>
            </a:r>
            <a:r>
              <a:rPr lang="en-US" dirty="0"/>
              <a:t>S</a:t>
            </a:r>
            <a:r>
              <a:rPr lang="en-DE" dirty="0"/>
              <a:t> </a:t>
            </a:r>
          </a:p>
        </p:txBody>
      </p:sp>
      <p:sp>
        <p:nvSpPr>
          <p:cNvPr id="4" name="Slide Number Placeholder 3"/>
          <p:cNvSpPr>
            <a:spLocks noGrp="1"/>
          </p:cNvSpPr>
          <p:nvPr>
            <p:ph type="sldNum" sz="quarter" idx="5"/>
          </p:nvPr>
        </p:nvSpPr>
        <p:spPr/>
        <p:txBody>
          <a:bodyPr/>
          <a:lstStyle/>
          <a:p>
            <a:fld id="{131F23FB-6A58-9341-9C11-C1B854D52688}" type="slidenum">
              <a:rPr lang="en-DE" smtClean="0"/>
              <a:t>37</a:t>
            </a:fld>
            <a:endParaRPr lang="en-DE"/>
          </a:p>
        </p:txBody>
      </p:sp>
    </p:spTree>
    <p:extLst>
      <p:ext uri="{BB962C8B-B14F-4D97-AF65-F5344CB8AC3E}">
        <p14:creationId xmlns:p14="http://schemas.microsoft.com/office/powerpoint/2010/main" val="841226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r>
              <a:rPr lang="en-DE" dirty="0"/>
              <a:t>alculate number of sites between which pairs differ, take average</a:t>
            </a:r>
          </a:p>
          <a:p>
            <a:endParaRPr lang="en-DE" dirty="0"/>
          </a:p>
          <a:p>
            <a:r>
              <a:rPr lang="en-DE" dirty="0"/>
              <a:t>Theta: expect 2Nut mutations on lineage length t. </a:t>
            </a:r>
          </a:p>
          <a:p>
            <a:endParaRPr lang="en-DE" dirty="0"/>
          </a:p>
          <a:p>
            <a:r>
              <a:rPr lang="en-DE" dirty="0"/>
              <a:t>H</a:t>
            </a:r>
            <a:r>
              <a:rPr lang="en-US" dirty="0"/>
              <a:t>o</a:t>
            </a:r>
            <a:r>
              <a:rPr lang="en-DE" dirty="0"/>
              <a:t>w many mutations every generation: 2Nu</a:t>
            </a:r>
          </a:p>
          <a:p>
            <a:r>
              <a:rPr lang="en-DE" dirty="0"/>
              <a:t>How many generations? t</a:t>
            </a:r>
          </a:p>
          <a:p>
            <a:r>
              <a:rPr lang="en-DE" dirty="0"/>
              <a:t>How many lineages: 2</a:t>
            </a:r>
          </a:p>
          <a:p>
            <a:r>
              <a:rPr lang="en-DE" dirty="0"/>
              <a:t>So this gives us 4Nu</a:t>
            </a:r>
          </a:p>
          <a:p>
            <a:endParaRPr lang="en-DE" dirty="0"/>
          </a:p>
          <a:p>
            <a:r>
              <a:rPr lang="en-DE"/>
              <a:t>Measure time in 2N generations, and expected time to coalesence is 2N, so t=1. </a:t>
            </a:r>
          </a:p>
          <a:p>
            <a:endParaRPr lang="en-DE" dirty="0"/>
          </a:p>
          <a:p>
            <a:r>
              <a:rPr lang="en-DE" dirty="0"/>
              <a:t>there are two lineages. </a:t>
            </a:r>
            <a:r>
              <a:rPr lang="en-US" dirty="0"/>
              <a:t>S</a:t>
            </a:r>
            <a:r>
              <a:rPr lang="en-DE" dirty="0"/>
              <a:t> </a:t>
            </a:r>
          </a:p>
        </p:txBody>
      </p:sp>
      <p:sp>
        <p:nvSpPr>
          <p:cNvPr id="4" name="Slide Number Placeholder 3"/>
          <p:cNvSpPr>
            <a:spLocks noGrp="1"/>
          </p:cNvSpPr>
          <p:nvPr>
            <p:ph type="sldNum" sz="quarter" idx="5"/>
          </p:nvPr>
        </p:nvSpPr>
        <p:spPr/>
        <p:txBody>
          <a:bodyPr/>
          <a:lstStyle/>
          <a:p>
            <a:fld id="{131F23FB-6A58-9341-9C11-C1B854D52688}" type="slidenum">
              <a:rPr lang="en-DE" smtClean="0"/>
              <a:t>38</a:t>
            </a:fld>
            <a:endParaRPr lang="en-DE"/>
          </a:p>
        </p:txBody>
      </p:sp>
    </p:spTree>
    <p:extLst>
      <p:ext uri="{BB962C8B-B14F-4D97-AF65-F5344CB8AC3E}">
        <p14:creationId xmlns:p14="http://schemas.microsoft.com/office/powerpoint/2010/main" val="1865271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r>
              <a:rPr lang="en-DE" dirty="0"/>
              <a:t>alculate number of sites between which pairs differ, take average</a:t>
            </a:r>
          </a:p>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39</a:t>
            </a:fld>
            <a:endParaRPr lang="en-DE"/>
          </a:p>
        </p:txBody>
      </p:sp>
    </p:spTree>
    <p:extLst>
      <p:ext uri="{BB962C8B-B14F-4D97-AF65-F5344CB8AC3E}">
        <p14:creationId xmlns:p14="http://schemas.microsoft.com/office/powerpoint/2010/main" val="4236161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Example 1 is constant population size</a:t>
            </a:r>
          </a:p>
          <a:p>
            <a:endParaRPr lang="en-DE" dirty="0"/>
          </a:p>
          <a:p>
            <a:r>
              <a:rPr lang="en-DE" dirty="0"/>
              <a:t>2: expanding population. Coalesence will take longer. </a:t>
            </a:r>
            <a:r>
              <a:rPr lang="en-US" dirty="0"/>
              <a:t>takes longer for alleles to “find each other” in a growing population</a:t>
            </a:r>
            <a:endParaRPr lang="en-DE" dirty="0"/>
          </a:p>
          <a:p>
            <a:r>
              <a:rPr lang="en-DE" dirty="0"/>
              <a:t>3: reducing population size, happen sooner.</a:t>
            </a:r>
          </a:p>
          <a:p>
            <a:r>
              <a:rPr lang="en-DE" dirty="0"/>
              <a:t>4: bottleneck, they’ll coalesce quickly within the bottleneck</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https://people.bu.edu/msoren/BI5152013/PGLecture10.pdf</a:t>
            </a:r>
            <a:endParaRPr lang="en-US" dirty="0"/>
          </a:p>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41</a:t>
            </a:fld>
            <a:endParaRPr lang="en-DE"/>
          </a:p>
        </p:txBody>
      </p:sp>
    </p:spTree>
    <p:extLst>
      <p:ext uri="{BB962C8B-B14F-4D97-AF65-F5344CB8AC3E}">
        <p14:creationId xmlns:p14="http://schemas.microsoft.com/office/powerpoint/2010/main" val="3873522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73357A1E-FF6B-9A81-F164-1693275EA5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FFE7B689-866E-4C46-81F3-22E5DB37B779}" type="slidenum">
              <a:rPr lang="en-US" altLang="de-DE" sz="1200" smtClean="0"/>
              <a:pPr/>
              <a:t>44</a:t>
            </a:fld>
            <a:endParaRPr lang="en-US" altLang="de-DE" sz="1200"/>
          </a:p>
        </p:txBody>
      </p:sp>
      <p:sp>
        <p:nvSpPr>
          <p:cNvPr id="21506" name="Rectangle 2">
            <a:extLst>
              <a:ext uri="{FF2B5EF4-FFF2-40B4-BE49-F238E27FC236}">
                <a16:creationId xmlns:a16="http://schemas.microsoft.com/office/drawing/2014/main" id="{2314C3F5-85A6-DDCB-32F8-E2C1B6159DEB}"/>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5948C1C3-A63E-18CC-2437-E0348A0EBD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endParaRPr lang="es-ES_tradnl"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het in both populations separately, then together.</a:t>
            </a:r>
          </a:p>
          <a:p>
            <a:endParaRPr lang="en-US" dirty="0"/>
          </a:p>
          <a:p>
            <a:r>
              <a:rPr lang="en-US" dirty="0"/>
              <a:t>0.32</a:t>
            </a:r>
          </a:p>
          <a:p>
            <a:endParaRPr lang="en-US" dirty="0"/>
          </a:p>
          <a:p>
            <a:r>
              <a:rPr lang="en-US" dirty="0"/>
              <a:t>But 0.5 for both</a:t>
            </a:r>
          </a:p>
        </p:txBody>
      </p:sp>
      <p:sp>
        <p:nvSpPr>
          <p:cNvPr id="4" name="Slide Number Placeholder 3"/>
          <p:cNvSpPr>
            <a:spLocks noGrp="1"/>
          </p:cNvSpPr>
          <p:nvPr>
            <p:ph type="sldNum" sz="quarter" idx="5"/>
          </p:nvPr>
        </p:nvSpPr>
        <p:spPr/>
        <p:txBody>
          <a:bodyPr/>
          <a:lstStyle/>
          <a:p>
            <a:fld id="{34A3EF25-946E-8747-AD83-8B670D284329}" type="slidenum">
              <a:rPr lang="en-DE" smtClean="0"/>
              <a:t>45</a:t>
            </a:fld>
            <a:endParaRPr lang="en-DE"/>
          </a:p>
        </p:txBody>
      </p:sp>
    </p:spTree>
    <p:extLst>
      <p:ext uri="{BB962C8B-B14F-4D97-AF65-F5344CB8AC3E}">
        <p14:creationId xmlns:p14="http://schemas.microsoft.com/office/powerpoint/2010/main" val="4010858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191FC71B-3923-0397-5A3D-EB37A19250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72D3125-F223-A243-9A47-F6081E59899B}" type="slidenum">
              <a:rPr lang="en-US" altLang="de-DE" sz="1200" smtClean="0"/>
              <a:pPr/>
              <a:t>46</a:t>
            </a:fld>
            <a:endParaRPr lang="en-US" altLang="de-DE" sz="1200"/>
          </a:p>
        </p:txBody>
      </p:sp>
      <p:sp>
        <p:nvSpPr>
          <p:cNvPr id="27650" name="Rectangle 2">
            <a:extLst>
              <a:ext uri="{FF2B5EF4-FFF2-40B4-BE49-F238E27FC236}">
                <a16:creationId xmlns:a16="http://schemas.microsoft.com/office/drawing/2014/main" id="{FE3A564E-1AD3-A2B4-2EFD-B60B0F3D89E2}"/>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2065433A-03E4-3528-CE6B-93B5FC58AF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r>
              <a:rPr lang="es-ES_tradnl" altLang="de-DE" dirty="0">
                <a:latin typeface="Arial" panose="020B0604020202020204" pitchFamily="34" charset="0"/>
                <a:ea typeface="ＭＳ Ｐゴシック" panose="020B0600070205080204" pitchFamily="34" charset="-128"/>
              </a:rPr>
              <a:t>HT</a:t>
            </a:r>
            <a:r>
              <a:rPr lang="es-ES_tradnl" altLang="de-DE" dirty="0">
                <a:latin typeface="Arial" panose="020B0604020202020204" pitchFamily="34" charset="0"/>
                <a:ea typeface="ＭＳ Ｐゴシック" panose="020B0600070205080204" pitchFamily="34" charset="-128"/>
                <a:sym typeface="Wingdings" pitchFamily="2" charset="2"/>
              </a:rPr>
              <a:t> use </a:t>
            </a:r>
            <a:r>
              <a:rPr lang="es-ES_tradnl" altLang="de-DE" dirty="0" err="1">
                <a:latin typeface="Arial" panose="020B0604020202020204" pitchFamily="34" charset="0"/>
                <a:ea typeface="ＭＳ Ｐゴシック" panose="020B0600070205080204" pitchFamily="34" charset="-128"/>
                <a:sym typeface="Wingdings" pitchFamily="2" charset="2"/>
              </a:rPr>
              <a:t>the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average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of</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the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allele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frequencies</a:t>
            </a:r>
            <a:r>
              <a:rPr lang="es-ES_tradnl" altLang="de-DE" dirty="0">
                <a:latin typeface="Arial" panose="020B0604020202020204" pitchFamily="34" charset="0"/>
                <a:ea typeface="ＭＳ Ｐゴシック" panose="020B0600070205080204" pitchFamily="34" charset="-128"/>
                <a:sym typeface="Wingdings" pitchFamily="2" charset="2"/>
              </a:rPr>
              <a:t>. </a:t>
            </a:r>
          </a:p>
          <a:p>
            <a:pPr>
              <a:spcAft>
                <a:spcPts val="1200"/>
              </a:spcAft>
            </a:pPr>
            <a:endParaRPr lang="es-ES_tradnl" altLang="de-DE" dirty="0">
              <a:latin typeface="Arial" panose="020B0604020202020204" pitchFamily="34" charset="0"/>
              <a:ea typeface="ＭＳ Ｐゴシック" panose="020B0600070205080204" pitchFamily="34" charset="-128"/>
              <a:sym typeface="Wingdings" pitchFamily="2" charset="2"/>
            </a:endParaRPr>
          </a:p>
          <a:p>
            <a:pPr>
              <a:spcAft>
                <a:spcPts val="1200"/>
              </a:spcAft>
            </a:pPr>
            <a:r>
              <a:rPr lang="es-ES_tradnl" altLang="de-DE" dirty="0">
                <a:latin typeface="Arial" panose="020B0604020202020204" pitchFamily="34" charset="0"/>
                <a:ea typeface="ＭＳ Ｐゴシック" panose="020B0600070205080204" pitchFamily="34" charset="-128"/>
                <a:sym typeface="Wingdings" pitchFamily="2" charset="2"/>
              </a:rPr>
              <a:t>HS  use </a:t>
            </a:r>
            <a:r>
              <a:rPr lang="es-ES_tradnl" altLang="de-DE" dirty="0" err="1">
                <a:latin typeface="Arial" panose="020B0604020202020204" pitchFamily="34" charset="0"/>
                <a:ea typeface="ＭＳ Ｐゴシック" panose="020B0600070205080204" pitchFamily="34" charset="-128"/>
                <a:sym typeface="Wingdings" pitchFamily="2" charset="2"/>
              </a:rPr>
              <a:t>the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average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of</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the</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expected</a:t>
            </a:r>
            <a:r>
              <a:rPr lang="es-ES_tradnl" altLang="de-DE" dirty="0">
                <a:latin typeface="Arial" panose="020B0604020202020204" pitchFamily="34" charset="0"/>
                <a:ea typeface="ＭＳ Ｐゴシック" panose="020B0600070205080204" pitchFamily="34" charset="-128"/>
                <a:sym typeface="Wingdings" pitchFamily="2" charset="2"/>
              </a:rPr>
              <a:t> </a:t>
            </a:r>
            <a:r>
              <a:rPr lang="es-ES_tradnl" altLang="de-DE" dirty="0" err="1">
                <a:latin typeface="Arial" panose="020B0604020202020204" pitchFamily="34" charset="0"/>
                <a:ea typeface="ＭＳ Ｐゴシック" panose="020B0600070205080204" pitchFamily="34" charset="-128"/>
                <a:sym typeface="Wingdings" pitchFamily="2" charset="2"/>
              </a:rPr>
              <a:t>het</a:t>
            </a:r>
            <a:r>
              <a:rPr lang="es-ES_tradnl" altLang="de-DE" dirty="0">
                <a:latin typeface="Arial" panose="020B0604020202020204" pitchFamily="34" charset="0"/>
                <a:ea typeface="ＭＳ Ｐゴシック" panose="020B0600070205080204" pitchFamily="34" charset="-128"/>
                <a:sym typeface="Wingdings" pitchFamily="2" charset="2"/>
              </a:rPr>
              <a:t>.</a:t>
            </a:r>
          </a:p>
          <a:p>
            <a:pPr>
              <a:spcAft>
                <a:spcPts val="1200"/>
              </a:spcAft>
            </a:pPr>
            <a:endParaRPr lang="es-ES_tradnl" altLang="de-DE" dirty="0">
              <a:latin typeface="Arial" panose="020B0604020202020204" pitchFamily="34" charset="0"/>
              <a:ea typeface="ＭＳ Ｐゴシック" panose="020B0600070205080204" pitchFamily="34" charset="-128"/>
              <a:sym typeface="Wingdings" pitchFamily="2" charset="2"/>
            </a:endParaRPr>
          </a:p>
          <a:p>
            <a:pPr>
              <a:spcAft>
                <a:spcPts val="1200"/>
              </a:spcAft>
            </a:pPr>
            <a:r>
              <a:rPr lang="es-ES_tradnl" altLang="de-DE" dirty="0" err="1">
                <a:latin typeface="Arial" panose="020B0604020202020204" pitchFamily="34" charset="0"/>
                <a:ea typeface="ＭＳ Ｐゴシック" panose="020B0600070205080204" pitchFamily="34" charset="-128"/>
                <a:sym typeface="Wingdings" pitchFamily="2" charset="2"/>
              </a:rPr>
              <a:t>Also</a:t>
            </a:r>
            <a:r>
              <a:rPr lang="es-ES_tradnl" altLang="de-DE" dirty="0">
                <a:latin typeface="Arial" panose="020B0604020202020204" pitchFamily="34" charset="0"/>
                <a:ea typeface="ＭＳ Ｐゴシック" panose="020B0600070205080204" pitchFamily="34" charset="-128"/>
                <a:sym typeface="Wingdings" pitchFamily="2" charset="2"/>
              </a:rPr>
              <a:t> 1- Hs/</a:t>
            </a:r>
            <a:r>
              <a:rPr lang="es-ES_tradnl" altLang="de-DE" dirty="0" err="1">
                <a:latin typeface="Arial" panose="020B0604020202020204" pitchFamily="34" charset="0"/>
                <a:ea typeface="ＭＳ Ｐゴシック" panose="020B0600070205080204" pitchFamily="34" charset="-128"/>
                <a:sym typeface="Wingdings" pitchFamily="2" charset="2"/>
              </a:rPr>
              <a:t>Ht</a:t>
            </a:r>
            <a:endParaRPr lang="es-ES_tradnl" altLang="de-DE"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D6F24275-DE82-0E67-D95C-05B34B6FB8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453C931-7260-5F4D-9E27-09506B358B91}" type="slidenum">
              <a:rPr lang="en-US" altLang="de-DE" sz="1200" smtClean="0"/>
              <a:pPr/>
              <a:t>47</a:t>
            </a:fld>
            <a:endParaRPr lang="en-US" altLang="de-DE" sz="1200"/>
          </a:p>
        </p:txBody>
      </p:sp>
      <p:sp>
        <p:nvSpPr>
          <p:cNvPr id="33794" name="Rectangle 2">
            <a:extLst>
              <a:ext uri="{FF2B5EF4-FFF2-40B4-BE49-F238E27FC236}">
                <a16:creationId xmlns:a16="http://schemas.microsoft.com/office/drawing/2014/main" id="{150F8D71-E057-056C-1170-25297CC60669}"/>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B9076172-77A8-9212-A68C-0E2752E85D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r>
              <a:rPr lang="es-ES_tradnl" altLang="de-DE" dirty="0" err="1">
                <a:latin typeface="Arial" panose="020B0604020202020204" pitchFamily="34" charset="0"/>
                <a:ea typeface="ＭＳ Ｐゴシック" panose="020B0600070205080204" pitchFamily="34" charset="-128"/>
              </a:rPr>
              <a:t>Ht</a:t>
            </a:r>
            <a:r>
              <a:rPr lang="es-ES_tradnl" altLang="de-DE" dirty="0">
                <a:latin typeface="Arial" panose="020B0604020202020204" pitchFamily="34" charset="0"/>
                <a:ea typeface="ＭＳ Ｐゴシック" panose="020B0600070205080204" pitchFamily="34" charset="-128"/>
              </a:rPr>
              <a:t>=2*</a:t>
            </a:r>
            <a:r>
              <a:rPr lang="es-ES_tradnl" altLang="de-DE" dirty="0" err="1">
                <a:latin typeface="Arial" panose="020B0604020202020204" pitchFamily="34" charset="0"/>
                <a:ea typeface="ＭＳ Ｐゴシック" panose="020B0600070205080204" pitchFamily="34" charset="-128"/>
              </a:rPr>
              <a:t>meanp</a:t>
            </a:r>
            <a:r>
              <a:rPr lang="es-ES_tradnl" altLang="de-DE" dirty="0">
                <a:latin typeface="Arial" panose="020B0604020202020204" pitchFamily="34" charset="0"/>
                <a:ea typeface="ＭＳ Ｐゴシック" panose="020B0600070205080204" pitchFamily="34" charset="-128"/>
              </a:rPr>
              <a:t>*</a:t>
            </a:r>
            <a:r>
              <a:rPr lang="es-ES_tradnl" altLang="de-DE" dirty="0" err="1">
                <a:latin typeface="Arial" panose="020B0604020202020204" pitchFamily="34" charset="0"/>
                <a:ea typeface="ＭＳ Ｐゴシック" panose="020B0600070205080204" pitchFamily="34" charset="-128"/>
              </a:rPr>
              <a:t>meanq</a:t>
            </a:r>
            <a:r>
              <a:rPr lang="es-ES_tradnl" altLang="de-DE" dirty="0">
                <a:latin typeface="Arial" panose="020B0604020202020204" pitchFamily="34" charset="0"/>
                <a:ea typeface="ＭＳ Ｐゴシック" panose="020B0600070205080204" pitchFamily="34" charset="-128"/>
              </a:rPr>
              <a:t>    </a:t>
            </a:r>
          </a:p>
          <a:p>
            <a:pPr>
              <a:spcAft>
                <a:spcPts val="1200"/>
              </a:spcAft>
            </a:pPr>
            <a:endParaRPr lang="es-ES_tradnl" altLang="de-DE" dirty="0">
              <a:latin typeface="Arial" panose="020B0604020202020204" pitchFamily="34" charset="0"/>
              <a:ea typeface="ＭＳ Ｐゴシック" panose="020B0600070205080204" pitchFamily="34" charset="-128"/>
            </a:endParaRPr>
          </a:p>
          <a:p>
            <a:pPr>
              <a:spcAft>
                <a:spcPts val="1200"/>
              </a:spcAft>
            </a:pPr>
            <a:r>
              <a:rPr lang="es-ES_tradnl" altLang="de-DE" dirty="0">
                <a:latin typeface="Arial" panose="020B0604020202020204" pitchFamily="34" charset="0"/>
                <a:ea typeface="ＭＳ Ｐゴシック" panose="020B0600070205080204" pitchFamily="34" charset="-128"/>
              </a:rPr>
              <a:t>Hs=1/n*sum(2piqi). </a:t>
            </a:r>
          </a:p>
          <a:p>
            <a:pPr>
              <a:spcAft>
                <a:spcPts val="1200"/>
              </a:spcAft>
            </a:pPr>
            <a:endParaRPr lang="es-ES_tradnl" altLang="de-DE" dirty="0">
              <a:latin typeface="Arial" panose="020B0604020202020204" pitchFamily="34" charset="0"/>
              <a:ea typeface="ＭＳ Ｐゴシック" panose="020B0600070205080204" pitchFamily="34" charset="-128"/>
            </a:endParaRPr>
          </a:p>
          <a:p>
            <a:pPr>
              <a:spcAft>
                <a:spcPts val="1200"/>
              </a:spcAft>
            </a:pPr>
            <a:r>
              <a:rPr lang="es-ES_tradnl" altLang="de-DE" dirty="0" err="1">
                <a:latin typeface="Arial" panose="020B0604020202020204" pitchFamily="34" charset="0"/>
                <a:ea typeface="ＭＳ Ｐゴシック" panose="020B0600070205080204" pitchFamily="34" charset="-128"/>
              </a:rPr>
              <a:t>fst</a:t>
            </a:r>
            <a:r>
              <a:rPr lang="es-ES_tradnl" altLang="de-DE" dirty="0">
                <a:latin typeface="Arial" panose="020B0604020202020204" pitchFamily="34" charset="0"/>
                <a:ea typeface="ＭＳ Ｐゴシック" panose="020B0600070205080204" pitchFamily="34" charset="-128"/>
              </a:rPr>
              <a:t>=(</a:t>
            </a:r>
            <a:r>
              <a:rPr lang="es-ES_tradnl" altLang="de-DE" dirty="0" err="1">
                <a:latin typeface="Arial" panose="020B0604020202020204" pitchFamily="34" charset="0"/>
                <a:ea typeface="ＭＳ Ｐゴシック" panose="020B0600070205080204" pitchFamily="34" charset="-128"/>
              </a:rPr>
              <a:t>Ht</a:t>
            </a:r>
            <a:r>
              <a:rPr lang="es-ES_tradnl" altLang="de-DE" dirty="0">
                <a:latin typeface="Arial" panose="020B0604020202020204" pitchFamily="34" charset="0"/>
                <a:ea typeface="ＭＳ Ｐゴシック" panose="020B0600070205080204" pitchFamily="34" charset="-128"/>
              </a:rPr>
              <a:t>-Hs)/</a:t>
            </a:r>
            <a:r>
              <a:rPr lang="es-ES_tradnl" altLang="de-DE" dirty="0" err="1">
                <a:latin typeface="Arial" panose="020B0604020202020204" pitchFamily="34" charset="0"/>
                <a:ea typeface="ＭＳ Ｐゴシック" panose="020B0600070205080204" pitchFamily="34" charset="-128"/>
              </a:rPr>
              <a:t>Ht</a:t>
            </a:r>
            <a:endParaRPr lang="es-ES_tradnl" altLang="de-DE" dirty="0">
              <a:latin typeface="Arial" panose="020B0604020202020204" pitchFamily="34" charset="0"/>
              <a:ea typeface="ＭＳ Ｐゴシック" panose="020B0600070205080204" pitchFamily="34" charset="-128"/>
            </a:endParaRPr>
          </a:p>
          <a:p>
            <a:pPr>
              <a:spcAft>
                <a:spcPts val="1200"/>
              </a:spcAft>
            </a:pPr>
            <a:endParaRPr lang="es-ES_tradnl" altLang="de-DE"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D5B53967-92F7-6DB7-EDB6-F71F2F05D5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8638710-DDB2-B644-984C-5406551FC855}" type="slidenum">
              <a:rPr lang="en-US" altLang="de-DE" sz="1200" smtClean="0"/>
              <a:pPr/>
              <a:t>48</a:t>
            </a:fld>
            <a:endParaRPr lang="en-US" altLang="de-DE" sz="1200"/>
          </a:p>
        </p:txBody>
      </p:sp>
      <p:sp>
        <p:nvSpPr>
          <p:cNvPr id="39938" name="Rectangle 2">
            <a:extLst>
              <a:ext uri="{FF2B5EF4-FFF2-40B4-BE49-F238E27FC236}">
                <a16:creationId xmlns:a16="http://schemas.microsoft.com/office/drawing/2014/main" id="{5BE3B54E-B63B-2CBE-CA3E-433566D3E228}"/>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42377B4A-B391-5553-7EA0-C445E7CD3F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endParaRPr lang="es-ES_tradnl"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7CF77DEB-51DC-BA4D-B259-FB50B6B697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53FBEE5-A17E-DE4B-B1C6-4682FCCE9ADB}" type="slidenum">
              <a:rPr lang="en-US" altLang="de-DE" sz="1200" smtClean="0"/>
              <a:pPr/>
              <a:t>7</a:t>
            </a:fld>
            <a:endParaRPr lang="en-US" altLang="de-DE" sz="1200"/>
          </a:p>
        </p:txBody>
      </p:sp>
      <p:sp>
        <p:nvSpPr>
          <p:cNvPr id="62466" name="Rectangle 2">
            <a:extLst>
              <a:ext uri="{FF2B5EF4-FFF2-40B4-BE49-F238E27FC236}">
                <a16:creationId xmlns:a16="http://schemas.microsoft.com/office/drawing/2014/main" id="{27CA3E10-9E47-7E47-87AB-E4A69881EB5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55CF8AB-EB0E-2643-806E-0079E35CB6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Arial" panose="020B0604020202020204" pitchFamily="34" charset="0"/>
                <a:ea typeface="ＭＳ Ｐゴシック" panose="020B0600070205080204" pitchFamily="34" charset="-128"/>
              </a:rPr>
              <a:t>Augustinian monk, Austrian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BC6F2405-4E39-3D9A-31F3-8920678FB6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E80E5BD-300A-A84B-90A5-0B2F4CC51E47}" type="slidenum">
              <a:rPr lang="en-US" altLang="de-DE" sz="1200" smtClean="0"/>
              <a:pPr/>
              <a:t>50</a:t>
            </a:fld>
            <a:endParaRPr lang="en-US" altLang="de-DE" sz="1200"/>
          </a:p>
        </p:txBody>
      </p:sp>
      <p:sp>
        <p:nvSpPr>
          <p:cNvPr id="48130" name="Rectangle 2">
            <a:extLst>
              <a:ext uri="{FF2B5EF4-FFF2-40B4-BE49-F238E27FC236}">
                <a16:creationId xmlns:a16="http://schemas.microsoft.com/office/drawing/2014/main" id="{8C16726D-A0B4-A747-4B91-FF8AB599256F}"/>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8D57571E-3302-63E8-EDB8-C5CD8EC588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endParaRPr lang="es-ES_tradnl" altLang="de-DE"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482C1296-8CFB-7C4E-6267-15A416CB5E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1010E38-1EC8-764F-BBE5-71C8B2657C76}" type="slidenum">
              <a:rPr lang="en-US" altLang="de-DE" sz="1200" smtClean="0"/>
              <a:pPr/>
              <a:t>51</a:t>
            </a:fld>
            <a:endParaRPr lang="en-US" altLang="de-DE" sz="1200"/>
          </a:p>
        </p:txBody>
      </p:sp>
      <p:sp>
        <p:nvSpPr>
          <p:cNvPr id="52226" name="Rectangle 2">
            <a:extLst>
              <a:ext uri="{FF2B5EF4-FFF2-40B4-BE49-F238E27FC236}">
                <a16:creationId xmlns:a16="http://schemas.microsoft.com/office/drawing/2014/main" id="{441E8E72-B34F-C672-AB96-778C2EFB2A72}"/>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AED139A-E725-0D87-8599-83FEB003B7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1200"/>
              </a:spcAft>
            </a:pPr>
            <a:r>
              <a:rPr lang="es-ES_tradnl" altLang="de-DE">
                <a:latin typeface="Arial" panose="020B0604020202020204" pitchFamily="34" charset="0"/>
                <a:ea typeface="ＭＳ Ｐゴシック" panose="020B0600070205080204" pitchFamily="34" charset="-128"/>
              </a:rPr>
              <a:t>Bembicium snails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 line = </a:t>
            </a:r>
            <a:r>
              <a:rPr lang="en-US" dirty="0" err="1"/>
              <a:t>dapc</a:t>
            </a:r>
            <a:r>
              <a:rPr lang="en-US" dirty="0"/>
              <a:t>, </a:t>
            </a:r>
          </a:p>
          <a:p>
            <a:endParaRPr lang="en-US" dirty="0"/>
          </a:p>
          <a:p>
            <a:r>
              <a:rPr lang="en-US" dirty="0"/>
              <a:t>Dashed line = </a:t>
            </a:r>
            <a:r>
              <a:rPr lang="en-US" dirty="0" err="1"/>
              <a:t>pca</a:t>
            </a:r>
            <a:endParaRPr lang="en-US" dirty="0"/>
          </a:p>
        </p:txBody>
      </p:sp>
      <p:sp>
        <p:nvSpPr>
          <p:cNvPr id="4" name="Slide Number Placeholder 3"/>
          <p:cNvSpPr>
            <a:spLocks noGrp="1"/>
          </p:cNvSpPr>
          <p:nvPr>
            <p:ph type="sldNum" sz="quarter" idx="5"/>
          </p:nvPr>
        </p:nvSpPr>
        <p:spPr/>
        <p:txBody>
          <a:bodyPr/>
          <a:lstStyle/>
          <a:p>
            <a:fld id="{34A3EF25-946E-8747-AD83-8B670D284329}" type="slidenum">
              <a:rPr lang="en-DE" smtClean="0"/>
              <a:t>54</a:t>
            </a:fld>
            <a:endParaRPr lang="en-DE"/>
          </a:p>
        </p:txBody>
      </p:sp>
    </p:spTree>
    <p:extLst>
      <p:ext uri="{BB962C8B-B14F-4D97-AF65-F5344CB8AC3E}">
        <p14:creationId xmlns:p14="http://schemas.microsoft.com/office/powerpoint/2010/main" val="298370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disequilibrium by introducing population structure and attempts to find population groupings that (as far as possible) are not in disequilibrium. The estimated log probability of data </a:t>
            </a:r>
            <a:r>
              <a:rPr lang="en-US" dirty="0" err="1"/>
              <a:t>Pr</a:t>
            </a:r>
            <a:r>
              <a:rPr lang="en-US" dirty="0"/>
              <a:t>(</a:t>
            </a:r>
            <a:r>
              <a:rPr lang="en-US" i="1" dirty="0"/>
              <a:t>X</a:t>
            </a:r>
            <a:r>
              <a:rPr lang="en-US" dirty="0"/>
              <a:t>|</a:t>
            </a:r>
            <a:r>
              <a:rPr lang="en-US" i="1" dirty="0"/>
              <a:t>K</a:t>
            </a:r>
            <a:r>
              <a:rPr lang="en-US" dirty="0"/>
              <a:t>) (equation 12 in </a:t>
            </a:r>
            <a:r>
              <a:rPr lang="en-US" b="1" u="sng" dirty="0">
                <a:hlinkClick r:id="rId3"/>
              </a:rPr>
              <a:t>Pritchard </a:t>
            </a:r>
            <a:r>
              <a:rPr lang="en-US" b="1" i="1" u="sng" dirty="0">
                <a:hlinkClick r:id="rId3"/>
              </a:rPr>
              <a:t>et al</a:t>
            </a:r>
            <a:r>
              <a:rPr lang="en-US" b="1" u="sng" dirty="0">
                <a:hlinkClick r:id="rId3"/>
              </a:rPr>
              <a:t>. 2000</a:t>
            </a:r>
            <a:r>
              <a:rPr lang="en-US" dirty="0"/>
              <a:t>) for each value of </a:t>
            </a:r>
            <a:r>
              <a:rPr lang="en-US" i="1" dirty="0"/>
              <a:t>K</a:t>
            </a:r>
            <a:r>
              <a:rPr lang="en-US" dirty="0"/>
              <a:t> is given, allowing the estimation of the more likely number of clusters.</a:t>
            </a:r>
          </a:p>
        </p:txBody>
      </p:sp>
      <p:sp>
        <p:nvSpPr>
          <p:cNvPr id="4" name="Slide Number Placeholder 3"/>
          <p:cNvSpPr>
            <a:spLocks noGrp="1"/>
          </p:cNvSpPr>
          <p:nvPr>
            <p:ph type="sldNum" sz="quarter" idx="5"/>
          </p:nvPr>
        </p:nvSpPr>
        <p:spPr/>
        <p:txBody>
          <a:bodyPr/>
          <a:lstStyle/>
          <a:p>
            <a:fld id="{34A3EF25-946E-8747-AD83-8B670D284329}" type="slidenum">
              <a:rPr lang="en-DE" smtClean="0"/>
              <a:t>55</a:t>
            </a:fld>
            <a:endParaRPr lang="en-DE"/>
          </a:p>
        </p:txBody>
      </p:sp>
    </p:spTree>
    <p:extLst>
      <p:ext uri="{BB962C8B-B14F-4D97-AF65-F5344CB8AC3E}">
        <p14:creationId xmlns:p14="http://schemas.microsoft.com/office/powerpoint/2010/main" val="1535410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disequilibrium by introducing population structure and attempts to find population groupings that (as far as possible) are not in disequilibrium. The estimated log probability of data </a:t>
            </a:r>
            <a:r>
              <a:rPr lang="en-US" dirty="0" err="1"/>
              <a:t>Pr</a:t>
            </a:r>
            <a:r>
              <a:rPr lang="en-US" dirty="0"/>
              <a:t>(</a:t>
            </a:r>
            <a:r>
              <a:rPr lang="en-US" i="1" dirty="0"/>
              <a:t>X</a:t>
            </a:r>
            <a:r>
              <a:rPr lang="en-US" dirty="0"/>
              <a:t>|</a:t>
            </a:r>
            <a:r>
              <a:rPr lang="en-US" i="1" dirty="0"/>
              <a:t>K</a:t>
            </a:r>
            <a:r>
              <a:rPr lang="en-US" dirty="0"/>
              <a:t>) (equation 12 in </a:t>
            </a:r>
            <a:r>
              <a:rPr lang="en-US" b="1" u="sng" dirty="0">
                <a:hlinkClick r:id="rId3"/>
              </a:rPr>
              <a:t>Pritchard </a:t>
            </a:r>
            <a:r>
              <a:rPr lang="en-US" b="1" i="1" u="sng" dirty="0">
                <a:hlinkClick r:id="rId3"/>
              </a:rPr>
              <a:t>et al</a:t>
            </a:r>
            <a:r>
              <a:rPr lang="en-US" b="1" u="sng" dirty="0">
                <a:hlinkClick r:id="rId3"/>
              </a:rPr>
              <a:t>. 2000</a:t>
            </a:r>
            <a:r>
              <a:rPr lang="en-US" dirty="0"/>
              <a:t>) for each value of </a:t>
            </a:r>
            <a:r>
              <a:rPr lang="en-US" i="1" dirty="0"/>
              <a:t>K</a:t>
            </a:r>
            <a:r>
              <a:rPr lang="en-US" dirty="0"/>
              <a:t> is given, allowing the estimation of the more likely number of clusters.</a:t>
            </a:r>
          </a:p>
        </p:txBody>
      </p:sp>
      <p:sp>
        <p:nvSpPr>
          <p:cNvPr id="4" name="Slide Number Placeholder 3"/>
          <p:cNvSpPr>
            <a:spLocks noGrp="1"/>
          </p:cNvSpPr>
          <p:nvPr>
            <p:ph type="sldNum" sz="quarter" idx="5"/>
          </p:nvPr>
        </p:nvSpPr>
        <p:spPr/>
        <p:txBody>
          <a:bodyPr/>
          <a:lstStyle/>
          <a:p>
            <a:fld id="{34A3EF25-946E-8747-AD83-8B670D284329}" type="slidenum">
              <a:rPr lang="en-DE" smtClean="0"/>
              <a:t>57</a:t>
            </a:fld>
            <a:endParaRPr lang="en-DE"/>
          </a:p>
        </p:txBody>
      </p:sp>
    </p:spTree>
    <p:extLst>
      <p:ext uri="{BB962C8B-B14F-4D97-AF65-F5344CB8AC3E}">
        <p14:creationId xmlns:p14="http://schemas.microsoft.com/office/powerpoint/2010/main" val="3757007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PlaceHolder 1"/>
          <p:cNvSpPr>
            <a:spLocks noGrp="1" noRot="1" noChangeAspect="1"/>
          </p:cNvSpPr>
          <p:nvPr>
            <p:ph type="sldImg"/>
          </p:nvPr>
        </p:nvSpPr>
        <p:spPr>
          <a:xfrm>
            <a:off x="823913" y="1006475"/>
            <a:ext cx="6124575" cy="3446463"/>
          </a:xfrm>
          <a:prstGeom prst="rect">
            <a:avLst/>
          </a:prstGeom>
        </p:spPr>
      </p:sp>
      <p:sp>
        <p:nvSpPr>
          <p:cNvPr id="49" name="PlaceHolder 2"/>
          <p:cNvSpPr>
            <a:spLocks noGrp="1"/>
          </p:cNvSpPr>
          <p:nvPr>
            <p:ph type="body"/>
          </p:nvPr>
        </p:nvSpPr>
        <p:spPr>
          <a:xfrm>
            <a:off x="1185120" y="4787640"/>
            <a:ext cx="5407560" cy="9066600"/>
          </a:xfrm>
          <a:prstGeom prst="rect">
            <a:avLst/>
          </a:prstGeom>
        </p:spPr>
        <p:txBody>
          <a:bodyPr lIns="0" tIns="0" rIns="0" bIns="0"/>
          <a:lstStyle/>
          <a:p>
            <a:r>
              <a:rPr lang="en-US" sz="2000" b="0" strike="noStrike" spc="-1" dirty="0">
                <a:latin typeface="Arial"/>
              </a:rPr>
              <a:t>L(K): probability of data given the model</a:t>
            </a:r>
          </a:p>
          <a:p>
            <a:r>
              <a:rPr lang="en-US" sz="2000" b="0" strike="noStrike" spc="-1" dirty="0">
                <a:latin typeface="Arial"/>
              </a:rPr>
              <a:t>L’(K): </a:t>
            </a:r>
            <a:r>
              <a:rPr lang="en-US" sz="1200" b="0" i="0" kern="1200" dirty="0">
                <a:solidFill>
                  <a:schemeClr val="tx1"/>
                </a:solidFill>
                <a:effectLst/>
                <a:latin typeface="+mn-lt"/>
                <a:ea typeface="+mn-ea"/>
                <a:cs typeface="+mn-cs"/>
              </a:rPr>
              <a:t> mean difference between successive likelihood values of K</a:t>
            </a:r>
          </a:p>
          <a:p>
            <a:r>
              <a:rPr lang="en-US" sz="1200" b="0" i="0" kern="1200" dirty="0">
                <a:solidFill>
                  <a:schemeClr val="tx1"/>
                </a:solidFill>
                <a:effectLst/>
                <a:latin typeface="+mn-lt"/>
                <a:ea typeface="+mn-ea"/>
                <a:cs typeface="+mn-cs"/>
              </a:rPr>
              <a:t>L’’(K): difference between successive values of </a:t>
            </a:r>
            <a:r>
              <a:rPr lang="en-US" sz="1200" b="0" i="1"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p>
          <a:p>
            <a:r>
              <a:rPr lang="en-US" sz="1200" b="0" i="0" strike="noStrike" kern="1200" spc="-1" dirty="0">
                <a:solidFill>
                  <a:schemeClr val="tx1"/>
                </a:solidFill>
                <a:effectLst/>
                <a:latin typeface="+mn-lt"/>
                <a:ea typeface="+mn-ea"/>
                <a:cs typeface="+mn-cs"/>
              </a:rPr>
              <a:t>Delta (K): </a:t>
            </a:r>
            <a:r>
              <a:rPr lang="en-US" sz="1200" b="0" i="0" kern="1200" dirty="0">
                <a:solidFill>
                  <a:schemeClr val="tx1"/>
                </a:solidFill>
                <a:effectLst/>
                <a:latin typeface="+mn-lt"/>
                <a:ea typeface="+mn-ea"/>
                <a:cs typeface="+mn-cs"/>
              </a:rPr>
              <a:t>the mean of the absolute values of </a:t>
            </a:r>
            <a:r>
              <a:rPr lang="en-US" sz="1200" b="0" i="1" kern="1200" dirty="0">
                <a:solidFill>
                  <a:schemeClr val="tx1"/>
                </a:solidFill>
                <a:effectLst/>
                <a:latin typeface="+mn-lt"/>
                <a:ea typeface="+mn-ea"/>
                <a:cs typeface="+mn-cs"/>
              </a:rPr>
              <a:t>L</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averaged over 20 runs divided by the standard deviation</a:t>
            </a:r>
            <a:endParaRPr lang="en-US" sz="2000" b="0" strike="noStrike" spc="-1" dirty="0">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BAD6D04D-B0E4-3E40-B378-25B2672E6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0558D5D-F087-6341-89CF-EB2F21142E07}" type="slidenum">
              <a:rPr lang="en-US" altLang="de-DE" sz="1200" smtClean="0"/>
              <a:pPr/>
              <a:t>8</a:t>
            </a:fld>
            <a:endParaRPr lang="en-US" altLang="de-DE" sz="1200"/>
          </a:p>
        </p:txBody>
      </p:sp>
      <p:sp>
        <p:nvSpPr>
          <p:cNvPr id="64514" name="Rectangle 2">
            <a:extLst>
              <a:ext uri="{FF2B5EF4-FFF2-40B4-BE49-F238E27FC236}">
                <a16:creationId xmlns:a16="http://schemas.microsoft.com/office/drawing/2014/main" id="{6A03512A-1BC3-3A41-8446-B68DFCADA6B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272092EA-BEF9-0740-A85B-BF28DD278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Times" pitchFamily="2" charset="0"/>
                <a:ea typeface="ＭＳ Ｐゴシック" panose="020B0600070205080204" pitchFamily="34" charset="-128"/>
              </a:rPr>
              <a:t>of the F2 yellow, 1/3 produce only yellow and 2/3 segregated with ¼ green and ¾ yellow </a:t>
            </a:r>
          </a:p>
        </p:txBody>
      </p:sp>
    </p:spTree>
    <p:extLst>
      <p:ext uri="{BB962C8B-B14F-4D97-AF65-F5344CB8AC3E}">
        <p14:creationId xmlns:p14="http://schemas.microsoft.com/office/powerpoint/2010/main" val="94026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BAD6D04D-B0E4-3E40-B378-25B2672E6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0558D5D-F087-6341-89CF-EB2F21142E07}" type="slidenum">
              <a:rPr lang="en-US" altLang="de-DE" sz="1200" smtClean="0"/>
              <a:pPr/>
              <a:t>9</a:t>
            </a:fld>
            <a:endParaRPr lang="en-US" altLang="de-DE" sz="1200"/>
          </a:p>
        </p:txBody>
      </p:sp>
      <p:sp>
        <p:nvSpPr>
          <p:cNvPr id="64514" name="Rectangle 2">
            <a:extLst>
              <a:ext uri="{FF2B5EF4-FFF2-40B4-BE49-F238E27FC236}">
                <a16:creationId xmlns:a16="http://schemas.microsoft.com/office/drawing/2014/main" id="{6A03512A-1BC3-3A41-8446-B68DFCADA6B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272092EA-BEF9-0740-A85B-BF28DD278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Times" pitchFamily="2" charset="0"/>
                <a:ea typeface="ＭＳ Ｐゴシック" panose="020B0600070205080204" pitchFamily="34" charset="-128"/>
              </a:rPr>
              <a:t>of the F2 yellow, 1/3 produce only yellow and 2/3 segregated with ¼ green and ¾ yellow </a:t>
            </a:r>
          </a:p>
        </p:txBody>
      </p:sp>
    </p:spTree>
    <p:extLst>
      <p:ext uri="{BB962C8B-B14F-4D97-AF65-F5344CB8AC3E}">
        <p14:creationId xmlns:p14="http://schemas.microsoft.com/office/powerpoint/2010/main" val="305054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F2958951-2EEE-2947-93D3-510B1E0857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A1FCD1A8-6CF2-0A4B-8107-A9AEF79AEAA5}" type="slidenum">
              <a:rPr lang="en-US" altLang="de-DE" sz="1200" smtClean="0"/>
              <a:pPr/>
              <a:t>10</a:t>
            </a:fld>
            <a:endParaRPr lang="en-US" altLang="de-DE" sz="1200"/>
          </a:p>
        </p:txBody>
      </p:sp>
      <p:sp>
        <p:nvSpPr>
          <p:cNvPr id="78850" name="Rectangle 2">
            <a:extLst>
              <a:ext uri="{FF2B5EF4-FFF2-40B4-BE49-F238E27FC236}">
                <a16:creationId xmlns:a16="http://schemas.microsoft.com/office/drawing/2014/main" id="{AB028575-61DC-6C49-90C0-2EE232ED7CE5}"/>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8B5B827D-9A6C-AD4F-9507-0AB2C7564A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de-DE">
                <a:latin typeface="Times" pitchFamily="2" charset="0"/>
                <a:ea typeface="ＭＳ Ｐゴシック" panose="020B0600070205080204" pitchFamily="34" charset="-128"/>
              </a:rPr>
              <a:t>Humans: 2n=46</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85C77F0C-2EA3-CB44-94C8-BE0B628B37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6E1A7928-54FD-734D-A24F-8BBD6FF432B0}" type="slidenum">
              <a:rPr lang="en-US" altLang="de-DE" sz="1200" smtClean="0"/>
              <a:pPr/>
              <a:t>11</a:t>
            </a:fld>
            <a:endParaRPr lang="en-US" altLang="de-DE" sz="1200"/>
          </a:p>
        </p:txBody>
      </p:sp>
      <p:sp>
        <p:nvSpPr>
          <p:cNvPr id="72706" name="Rectangle 2">
            <a:extLst>
              <a:ext uri="{FF2B5EF4-FFF2-40B4-BE49-F238E27FC236}">
                <a16:creationId xmlns:a16="http://schemas.microsoft.com/office/drawing/2014/main" id="{DECEE28D-D9E8-F14E-8153-9F2DD39BDE14}"/>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7E2E0637-2D62-A048-A883-5BB102C77C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FD3B8CAE-8549-964F-B391-72EA62033A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E152D784-1FD4-454D-BD9E-5A5783D2332F}" type="slidenum">
              <a:rPr lang="en-US" altLang="de-DE" sz="1200" smtClean="0"/>
              <a:pPr/>
              <a:t>12</a:t>
            </a:fld>
            <a:endParaRPr lang="en-US" altLang="de-DE" sz="1200"/>
          </a:p>
        </p:txBody>
      </p:sp>
      <p:sp>
        <p:nvSpPr>
          <p:cNvPr id="74754" name="Rectangle 2">
            <a:extLst>
              <a:ext uri="{FF2B5EF4-FFF2-40B4-BE49-F238E27FC236}">
                <a16:creationId xmlns:a16="http://schemas.microsoft.com/office/drawing/2014/main" id="{D59095DE-1F1B-164A-B5A0-CACAF5D02FAF}"/>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19D4947-A457-FC44-B6EF-649044E66A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de-DE">
                <a:latin typeface="Times" pitchFamily="2" charset="0"/>
                <a:ea typeface="ＭＳ Ｐゴシック" panose="020B0600070205080204" pitchFamily="34" charset="-128"/>
              </a:rPr>
              <a:t> </a:t>
            </a:r>
            <a:endParaRPr lang="es-ES_tradnl"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DE" dirty="0"/>
              <a:t>dd calulcations here.</a:t>
            </a:r>
          </a:p>
        </p:txBody>
      </p:sp>
      <p:sp>
        <p:nvSpPr>
          <p:cNvPr id="4" name="Slide Number Placeholder 3"/>
          <p:cNvSpPr>
            <a:spLocks noGrp="1"/>
          </p:cNvSpPr>
          <p:nvPr>
            <p:ph type="sldNum" sz="quarter" idx="5"/>
          </p:nvPr>
        </p:nvSpPr>
        <p:spPr/>
        <p:txBody>
          <a:bodyPr/>
          <a:lstStyle/>
          <a:p>
            <a:fld id="{0CDC084B-1ADE-2F45-BB9C-F2370938B759}" type="slidenum">
              <a:rPr lang="en-DE" smtClean="0"/>
              <a:t>15</a:t>
            </a:fld>
            <a:endParaRPr lang="en-DE"/>
          </a:p>
        </p:txBody>
      </p:sp>
    </p:spTree>
    <p:extLst>
      <p:ext uri="{BB962C8B-B14F-4D97-AF65-F5344CB8AC3E}">
        <p14:creationId xmlns:p14="http://schemas.microsoft.com/office/powerpoint/2010/main" val="4074098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9578-960A-23B0-E0BB-31B37CF944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ABB38-29AE-9E7E-7755-9ECF4A4CC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2E0F86-8E1F-CB07-1165-C37FE175795F}"/>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F4AC50FB-3F28-7FEF-0CF9-76F9A7442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2EC36-60F3-7580-9ADB-E3476FD9A09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1473440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1A1C-BAC6-50EC-43A0-2A79FFE25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381A1E-25DE-BF23-F096-A9D0D99250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CE333-5DDC-C6AF-25E7-E9F8765D5E55}"/>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55BB6877-7179-93A3-4297-ACFB61260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B140B-D9ED-9869-6C6F-06366FDBF8EE}"/>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751627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AF394-367C-1F37-2A38-46BADC7294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AA29C1-152E-3C51-3C50-E4C2D92AA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6A0A2-C42A-A3C9-8346-E8618D5758C9}"/>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5B7FE91E-C796-2012-1CE7-89D06B636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A507E-CA37-A527-FF25-F9AB571C20D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125804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3" name="Rectangle 4">
            <a:extLst>
              <a:ext uri="{FF2B5EF4-FFF2-40B4-BE49-F238E27FC236}">
                <a16:creationId xmlns:a16="http://schemas.microsoft.com/office/drawing/2014/main" id="{EEA858CF-6265-AF49-A3FF-3C59FA668EA7}"/>
              </a:ext>
            </a:extLst>
          </p:cNvPr>
          <p:cNvSpPr>
            <a:spLocks noGrp="1" noChangeArrowheads="1"/>
          </p:cNvSpPr>
          <p:nvPr>
            <p:ph type="dt" sz="half" idx="10"/>
          </p:nvPr>
        </p:nvSpPr>
        <p:spPr/>
        <p:txBody>
          <a:bodyPr/>
          <a:lstStyle>
            <a:lvl1pPr>
              <a:defRPr/>
            </a:lvl1pPr>
          </a:lstStyle>
          <a:p>
            <a:pPr>
              <a:defRPr/>
            </a:pPr>
            <a:endParaRPr lang="es-ES_tradnl"/>
          </a:p>
        </p:txBody>
      </p:sp>
      <p:sp>
        <p:nvSpPr>
          <p:cNvPr id="4" name="Rectangle 5">
            <a:extLst>
              <a:ext uri="{FF2B5EF4-FFF2-40B4-BE49-F238E27FC236}">
                <a16:creationId xmlns:a16="http://schemas.microsoft.com/office/drawing/2014/main" id="{F58829B2-9E57-6745-BC5E-626458FEB41B}"/>
              </a:ext>
            </a:extLst>
          </p:cNvPr>
          <p:cNvSpPr>
            <a:spLocks noGrp="1" noChangeArrowheads="1"/>
          </p:cNvSpPr>
          <p:nvPr>
            <p:ph type="ftr" sz="quarter" idx="11"/>
          </p:nvPr>
        </p:nvSpPr>
        <p:spPr/>
        <p:txBody>
          <a:bodyPr/>
          <a:lstStyle>
            <a:lvl1pPr>
              <a:defRPr/>
            </a:lvl1pPr>
          </a:lstStyle>
          <a:p>
            <a:pPr>
              <a:defRPr/>
            </a:pPr>
            <a:endParaRPr lang="es-ES_tradnl"/>
          </a:p>
        </p:txBody>
      </p:sp>
      <p:sp>
        <p:nvSpPr>
          <p:cNvPr id="5" name="Rectangle 6">
            <a:extLst>
              <a:ext uri="{FF2B5EF4-FFF2-40B4-BE49-F238E27FC236}">
                <a16:creationId xmlns:a16="http://schemas.microsoft.com/office/drawing/2014/main" id="{4A127F5A-699D-8347-8149-3E1D81E16BDB}"/>
              </a:ext>
            </a:extLst>
          </p:cNvPr>
          <p:cNvSpPr>
            <a:spLocks noGrp="1" noChangeArrowheads="1"/>
          </p:cNvSpPr>
          <p:nvPr>
            <p:ph type="sldNum" sz="quarter" idx="12"/>
          </p:nvPr>
        </p:nvSpPr>
        <p:spPr/>
        <p:txBody>
          <a:bodyPr/>
          <a:lstStyle>
            <a:lvl1pPr>
              <a:defRPr/>
            </a:lvl1pPr>
          </a:lstStyle>
          <a:p>
            <a:pPr>
              <a:defRPr/>
            </a:pPr>
            <a:fld id="{6B543D50-0BF9-1E45-8AC5-861AAA0FAE68}" type="slidenum">
              <a:rPr lang="en-US" altLang="en-DE"/>
              <a:pPr>
                <a:defRPr/>
              </a:pPr>
              <a:t>‹#›</a:t>
            </a:fld>
            <a:endParaRPr lang="en-US" altLang="en-DE"/>
          </a:p>
        </p:txBody>
      </p:sp>
    </p:spTree>
    <p:extLst>
      <p:ext uri="{BB962C8B-B14F-4D97-AF65-F5344CB8AC3E}">
        <p14:creationId xmlns:p14="http://schemas.microsoft.com/office/powerpoint/2010/main" val="344184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600" y="273600"/>
            <a:ext cx="10972320" cy="1144800"/>
          </a:xfrm>
          <a:prstGeom prst="rect">
            <a:avLst/>
          </a:prstGeom>
        </p:spPr>
        <p:txBody>
          <a:bodyPr lIns="0" tIns="0" rIns="0" bIns="0" anchor="ctr"/>
          <a:lstStyle/>
          <a:p>
            <a:pPr algn="ctr"/>
            <a:endParaRPr lang="en-US" sz="4400" b="0" strike="noStrike" spc="-1">
              <a:latin typeface="Arial"/>
            </a:endParaRPr>
          </a:p>
        </p:txBody>
      </p:sp>
      <p:sp>
        <p:nvSpPr>
          <p:cNvPr id="3" name="PlaceHolder 2"/>
          <p:cNvSpPr>
            <a:spLocks noGrp="1"/>
          </p:cNvSpPr>
          <p:nvPr>
            <p:ph type="subTitle"/>
          </p:nvPr>
        </p:nvSpPr>
        <p:spPr>
          <a:xfrm>
            <a:off x="609600" y="1604520"/>
            <a:ext cx="10972320" cy="3977280"/>
          </a:xfrm>
          <a:prstGeom prst="rect">
            <a:avLst/>
          </a:prstGeom>
        </p:spPr>
        <p:txBody>
          <a:bodyPr lIns="0" tIns="0" rIns="0" bIns="0" anchor="ctr"/>
          <a:lstStyle/>
          <a:p>
            <a:pPr algn="ctr"/>
            <a:endParaRPr lang="en-US" sz="3200" b="0" strike="noStrike" spc="-1">
              <a:latin typeface="Arial"/>
            </a:endParaRPr>
          </a:p>
        </p:txBody>
      </p:sp>
    </p:spTree>
    <p:extLst>
      <p:ext uri="{BB962C8B-B14F-4D97-AF65-F5344CB8AC3E}">
        <p14:creationId xmlns:p14="http://schemas.microsoft.com/office/powerpoint/2010/main" val="2034830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79BF-204A-A194-FC75-08A60BA4B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52DB2-1EB8-A926-FE63-77605CA968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D6809-2891-C6D9-EE58-95DAA9248DA8}"/>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45EFE2F1-6521-3A43-DAE6-7528D2E0E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AFE75-C395-6353-4829-BEBA3CC8EEFC}"/>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1307795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8CE2-F19C-FD8E-0E00-BEDD2FE37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C6AE16-2084-C390-AF9D-A29D7BBFEB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11628-7A52-F130-CA06-806926B8AA28}"/>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72262C78-0780-B8B7-C43E-C23B98F11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A7A6D-26E5-D4FF-0828-9EFE25E04ED9}"/>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47963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D5FD-03D9-3307-80CC-113F4BAF9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91E9D-8313-43DA-43BC-873ADF22F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32F4E-F905-FF23-7545-A439129634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550C3A-F44E-4331-68AD-A347914B7BC8}"/>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6" name="Footer Placeholder 5">
            <a:extLst>
              <a:ext uri="{FF2B5EF4-FFF2-40B4-BE49-F238E27FC236}">
                <a16:creationId xmlns:a16="http://schemas.microsoft.com/office/drawing/2014/main" id="{690846B1-C5E5-20A9-BFC5-66999C7B0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D5798-C1CE-472F-4D38-A9C0A4C23FEB}"/>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13274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CB3F-10DC-1C15-24B8-AD4831464E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EB225-97E8-B30A-E28D-3D27FEE3B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7002F1-C1DC-48B4-D760-CCDC3707E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C0CD0C-8058-3607-0D6E-CF8CDB426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07A3D-FEFB-C0D9-E0AC-84910258E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0BE765-A36E-4C53-EF1E-D0B3C55D452F}"/>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8" name="Footer Placeholder 7">
            <a:extLst>
              <a:ext uri="{FF2B5EF4-FFF2-40B4-BE49-F238E27FC236}">
                <a16:creationId xmlns:a16="http://schemas.microsoft.com/office/drawing/2014/main" id="{351E187C-4BC7-E58C-92A3-84BF85D4B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F3348-3C71-4F37-30ED-E0B824DCAB51}"/>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43820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EA95-8484-62AD-AE8C-351858D6C0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82FBDD-B830-72E3-2D72-C900EFFDFDDC}"/>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4" name="Footer Placeholder 3">
            <a:extLst>
              <a:ext uri="{FF2B5EF4-FFF2-40B4-BE49-F238E27FC236}">
                <a16:creationId xmlns:a16="http://schemas.microsoft.com/office/drawing/2014/main" id="{F8F960AE-36F5-C993-4FA3-AED6A91EE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3B9EB-9EEE-03BE-EF0B-C6332157CC68}"/>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7122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46FCD-97E3-B905-A3FA-3767A9D9CFEC}"/>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3" name="Footer Placeholder 2">
            <a:extLst>
              <a:ext uri="{FF2B5EF4-FFF2-40B4-BE49-F238E27FC236}">
                <a16:creationId xmlns:a16="http://schemas.microsoft.com/office/drawing/2014/main" id="{DBF7E5BC-8CE6-13C1-7156-BADB6BDFA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C7D090-5511-142F-C0D5-00029F1639D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044225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E23F-7A69-310F-F26F-E0AE80D8E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8EE9EC-35A8-D8DC-265A-202A7A05B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29E9CE-E8BF-D010-65B0-291256976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7F40-7B22-F3C6-35D7-C729625B0867}"/>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6" name="Footer Placeholder 5">
            <a:extLst>
              <a:ext uri="{FF2B5EF4-FFF2-40B4-BE49-F238E27FC236}">
                <a16:creationId xmlns:a16="http://schemas.microsoft.com/office/drawing/2014/main" id="{ED3664DB-454D-4AE5-A8AD-5ECDB26916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33478-0713-E80D-4A6D-23124E5C066C}"/>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58117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747A-0C5A-E80B-279D-6B2088B4D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52DB5-1391-6694-CDC4-1D1CB1F79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D7593-3289-B42E-CA4A-D46F65695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83017-18B1-BDF4-D41A-9F47B0CD1F24}"/>
              </a:ext>
            </a:extLst>
          </p:cNvPr>
          <p:cNvSpPr>
            <a:spLocks noGrp="1"/>
          </p:cNvSpPr>
          <p:nvPr>
            <p:ph type="dt" sz="half" idx="10"/>
          </p:nvPr>
        </p:nvSpPr>
        <p:spPr/>
        <p:txBody>
          <a:bodyPr/>
          <a:lstStyle/>
          <a:p>
            <a:fld id="{82F68B05-EFFD-B042-8C6B-6E7F5F9840A0}" type="datetimeFigureOut">
              <a:rPr lang="en-US" smtClean="0"/>
              <a:t>3/20/23</a:t>
            </a:fld>
            <a:endParaRPr lang="en-US"/>
          </a:p>
        </p:txBody>
      </p:sp>
      <p:sp>
        <p:nvSpPr>
          <p:cNvPr id="6" name="Footer Placeholder 5">
            <a:extLst>
              <a:ext uri="{FF2B5EF4-FFF2-40B4-BE49-F238E27FC236}">
                <a16:creationId xmlns:a16="http://schemas.microsoft.com/office/drawing/2014/main" id="{A4AF8601-02F7-5C1D-24C2-6AF4ED272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50703-1A47-57EA-A4C3-D9D9B004CFF5}"/>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56056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08C93C-E7D0-05D5-4145-0A31022A953D}"/>
              </a:ext>
            </a:extLst>
          </p:cNvPr>
          <p:cNvSpPr>
            <a:spLocks noGrp="1"/>
          </p:cNvSpPr>
          <p:nvPr>
            <p:ph type="title"/>
          </p:nvPr>
        </p:nvSpPr>
        <p:spPr>
          <a:xfrm>
            <a:off x="57617" y="-153"/>
            <a:ext cx="10515600" cy="9368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0B60F0-D977-0683-88BA-F4F7A993764D}"/>
              </a:ext>
            </a:extLst>
          </p:cNvPr>
          <p:cNvSpPr>
            <a:spLocks noGrp="1"/>
          </p:cNvSpPr>
          <p:nvPr>
            <p:ph type="body" idx="1"/>
          </p:nvPr>
        </p:nvSpPr>
        <p:spPr>
          <a:xfrm>
            <a:off x="301083" y="1282390"/>
            <a:ext cx="11052717" cy="48945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96E7F2-C1BC-A4C8-ADF7-3D373FBC8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68B05-EFFD-B042-8C6B-6E7F5F9840A0}" type="datetimeFigureOut">
              <a:rPr lang="en-US" smtClean="0"/>
              <a:t>3/20/23</a:t>
            </a:fld>
            <a:endParaRPr lang="en-US"/>
          </a:p>
        </p:txBody>
      </p:sp>
      <p:sp>
        <p:nvSpPr>
          <p:cNvPr id="5" name="Footer Placeholder 4">
            <a:extLst>
              <a:ext uri="{FF2B5EF4-FFF2-40B4-BE49-F238E27FC236}">
                <a16:creationId xmlns:a16="http://schemas.microsoft.com/office/drawing/2014/main" id="{366A3E67-2755-0D81-1121-E31D474FE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8DF45A-A3F2-6B9D-66BE-E05F9C2FF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C4BE5-7037-9B49-B208-ED484441E88D}" type="slidenum">
              <a:rPr lang="en-US" smtClean="0"/>
              <a:t>‹#›</a:t>
            </a:fld>
            <a:endParaRPr lang="en-US"/>
          </a:p>
        </p:txBody>
      </p:sp>
    </p:spTree>
    <p:extLst>
      <p:ext uri="{BB962C8B-B14F-4D97-AF65-F5344CB8AC3E}">
        <p14:creationId xmlns:p14="http://schemas.microsoft.com/office/powerpoint/2010/main" val="230941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2.bin"/><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4.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NUL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oleObject" Target="../embeddings/oleObject5.bin"/></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820F-CA3A-D843-824F-CEC82D8EE1E5}"/>
              </a:ext>
            </a:extLst>
          </p:cNvPr>
          <p:cNvSpPr>
            <a:spLocks noGrp="1"/>
          </p:cNvSpPr>
          <p:nvPr>
            <p:ph type="title"/>
          </p:nvPr>
        </p:nvSpPr>
        <p:spPr>
          <a:xfrm>
            <a:off x="3300984" y="2571877"/>
            <a:ext cx="10515600" cy="1325563"/>
          </a:xfrm>
        </p:spPr>
        <p:txBody>
          <a:bodyPr/>
          <a:lstStyle/>
          <a:p>
            <a:r>
              <a:rPr lang="en-DE" dirty="0"/>
              <a:t>What is evolution?</a:t>
            </a:r>
          </a:p>
        </p:txBody>
      </p:sp>
    </p:spTree>
    <p:extLst>
      <p:ext uri="{BB962C8B-B14F-4D97-AF65-F5344CB8AC3E}">
        <p14:creationId xmlns:p14="http://schemas.microsoft.com/office/powerpoint/2010/main" val="395363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4">
            <a:extLst>
              <a:ext uri="{FF2B5EF4-FFF2-40B4-BE49-F238E27FC236}">
                <a16:creationId xmlns:a16="http://schemas.microsoft.com/office/drawing/2014/main" id="{9A484964-8262-9841-B3BA-E393C82491D6}"/>
              </a:ext>
            </a:extLst>
          </p:cNvPr>
          <p:cNvSpPr>
            <a:spLocks noChangeShapeType="1"/>
          </p:cNvSpPr>
          <p:nvPr/>
        </p:nvSpPr>
        <p:spPr bwMode="auto">
          <a:xfrm>
            <a:off x="1792288" y="1743075"/>
            <a:ext cx="6940550" cy="0"/>
          </a:xfrm>
          <a:prstGeom prst="line">
            <a:avLst/>
          </a:prstGeom>
          <a:noFill/>
          <a:ln w="9525">
            <a:solidFill>
              <a:schemeClr val="bg1"/>
            </a:solidFill>
            <a:round/>
            <a:headEnd/>
            <a:tailEnd/>
          </a:ln>
        </p:spPr>
        <p:txBody>
          <a:bodyPr wrap="none" anchor="ctr"/>
          <a:lstStyle/>
          <a:p>
            <a:pPr algn="ctr">
              <a:defRPr/>
            </a:pPr>
            <a:endParaRPr lang="es-ES_tradnl" cap="small">
              <a:latin typeface="Times" pitchFamily="-111" charset="0"/>
              <a:ea typeface="ＭＳ Ｐゴシック" pitchFamily="-111" charset="-128"/>
              <a:cs typeface="ＭＳ Ｐゴシック" pitchFamily="-111" charset="-128"/>
            </a:endParaRPr>
          </a:p>
        </p:txBody>
      </p:sp>
      <p:grpSp>
        <p:nvGrpSpPr>
          <p:cNvPr id="77842" name="Group 24">
            <a:extLst>
              <a:ext uri="{FF2B5EF4-FFF2-40B4-BE49-F238E27FC236}">
                <a16:creationId xmlns:a16="http://schemas.microsoft.com/office/drawing/2014/main" id="{9D557332-02AA-744E-9460-D6A3EBE3890E}"/>
              </a:ext>
            </a:extLst>
          </p:cNvPr>
          <p:cNvGrpSpPr>
            <a:grpSpLocks/>
          </p:cNvGrpSpPr>
          <p:nvPr/>
        </p:nvGrpSpPr>
        <p:grpSpPr bwMode="auto">
          <a:xfrm>
            <a:off x="1936752" y="6041919"/>
            <a:ext cx="609600" cy="916093"/>
            <a:chOff x="533400" y="4418156"/>
            <a:chExt cx="609600" cy="915844"/>
          </a:xfrm>
        </p:grpSpPr>
        <p:cxnSp>
          <p:nvCxnSpPr>
            <p:cNvPr id="77843" name="Straight Arrow Connector 10">
              <a:extLst>
                <a:ext uri="{FF2B5EF4-FFF2-40B4-BE49-F238E27FC236}">
                  <a16:creationId xmlns:a16="http://schemas.microsoft.com/office/drawing/2014/main" id="{D62FE614-AB45-1045-A854-193662B9FF78}"/>
                </a:ext>
              </a:extLst>
            </p:cNvPr>
            <p:cNvCxnSpPr>
              <a:cxnSpLocks noChangeShapeType="1"/>
            </p:cNvCxnSpPr>
            <p:nvPr/>
          </p:nvCxnSpPr>
          <p:spPr bwMode="auto">
            <a:xfrm>
              <a:off x="533400" y="4418156"/>
              <a:ext cx="609600" cy="1588"/>
            </a:xfrm>
            <a:prstGeom prst="straightConnector1">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cxnSp>
        <p:cxnSp>
          <p:nvCxnSpPr>
            <p:cNvPr id="77844" name="Straight Arrow Connector 12">
              <a:extLst>
                <a:ext uri="{FF2B5EF4-FFF2-40B4-BE49-F238E27FC236}">
                  <a16:creationId xmlns:a16="http://schemas.microsoft.com/office/drawing/2014/main" id="{5761E62C-E6E4-A745-A67A-FC83E98BB755}"/>
                </a:ext>
              </a:extLst>
            </p:cNvPr>
            <p:cNvCxnSpPr>
              <a:cxnSpLocks noChangeShapeType="1"/>
            </p:cNvCxnSpPr>
            <p:nvPr/>
          </p:nvCxnSpPr>
          <p:spPr bwMode="auto">
            <a:xfrm>
              <a:off x="533400" y="5332412"/>
              <a:ext cx="609600" cy="1588"/>
            </a:xfrm>
            <a:prstGeom prst="straightConnector1">
              <a:avLst/>
            </a:prstGeom>
            <a:noFill/>
            <a:ln w="9525">
              <a:solidFill>
                <a:schemeClr val="bg1"/>
              </a:solidFill>
              <a:round/>
              <a:headEnd/>
              <a:tailEnd type="arrow" w="med" len="med"/>
            </a:ln>
            <a:extLst>
              <a:ext uri="{909E8E84-426E-40DD-AFC4-6F175D3DCCD1}">
                <a14:hiddenFill xmlns:a14="http://schemas.microsoft.com/office/drawing/2010/main">
                  <a:noFill/>
                </a14:hiddenFill>
              </a:ext>
            </a:extLst>
          </p:spPr>
        </p:cxnSp>
      </p:grpSp>
      <p:sp>
        <p:nvSpPr>
          <p:cNvPr id="37" name="TextBox 36">
            <a:extLst>
              <a:ext uri="{FF2B5EF4-FFF2-40B4-BE49-F238E27FC236}">
                <a16:creationId xmlns:a16="http://schemas.microsoft.com/office/drawing/2014/main" id="{9C95265E-4A9C-8E46-BBDC-D08F4EB8233F}"/>
              </a:ext>
            </a:extLst>
          </p:cNvPr>
          <p:cNvSpPr txBox="1">
            <a:spLocks noChangeArrowheads="1"/>
          </p:cNvSpPr>
          <p:nvPr/>
        </p:nvSpPr>
        <p:spPr bwMode="auto">
          <a:xfrm>
            <a:off x="265022" y="2908358"/>
            <a:ext cx="8686800" cy="67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1200"/>
              </a:spcAft>
              <a:buNone/>
            </a:pPr>
            <a:r>
              <a:rPr lang="en-US" altLang="de-DE" sz="1800" dirty="0">
                <a:latin typeface="Arial" panose="020B0604020202020204" pitchFamily="34" charset="0"/>
              </a:rPr>
              <a:t>A locus is </a:t>
            </a:r>
            <a:r>
              <a:rPr lang="en-US" altLang="de-DE" sz="1800" u="sng" dirty="0">
                <a:latin typeface="Arial" panose="020B0604020202020204" pitchFamily="34" charset="0"/>
              </a:rPr>
              <a:t>heterozygote</a:t>
            </a:r>
            <a:r>
              <a:rPr lang="en-US" altLang="de-DE" sz="1800" dirty="0">
                <a:latin typeface="Arial" panose="020B0604020202020204" pitchFamily="34" charset="0"/>
              </a:rPr>
              <a:t> if it carries different alleles (A and a), and  </a:t>
            </a:r>
            <a:r>
              <a:rPr lang="en-US" altLang="de-DE" sz="1800" u="sng" dirty="0">
                <a:latin typeface="Arial" panose="020B0604020202020204" pitchFamily="34" charset="0"/>
              </a:rPr>
              <a:t>homozygote</a:t>
            </a:r>
            <a:r>
              <a:rPr lang="en-US" altLang="de-DE" sz="1800" dirty="0">
                <a:latin typeface="Arial" panose="020B0604020202020204" pitchFamily="34" charset="0"/>
              </a:rPr>
              <a:t> if it carries the same two alleles (a and a)</a:t>
            </a:r>
          </a:p>
        </p:txBody>
      </p:sp>
      <p:pic>
        <p:nvPicPr>
          <p:cNvPr id="77831" name="Picture 34" descr="Karyotype.gif">
            <a:extLst>
              <a:ext uri="{FF2B5EF4-FFF2-40B4-BE49-F238E27FC236}">
                <a16:creationId xmlns:a16="http://schemas.microsoft.com/office/drawing/2014/main" id="{21549959-183D-9144-A73D-C2342F14E7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47770" y="58532"/>
            <a:ext cx="2568575" cy="16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704B030E-A6C5-CF4B-8F44-DD1E6DBB8261}"/>
              </a:ext>
            </a:extLst>
          </p:cNvPr>
          <p:cNvSpPr txBox="1">
            <a:spLocks noChangeArrowheads="1"/>
          </p:cNvSpPr>
          <p:nvPr/>
        </p:nvSpPr>
        <p:spPr bwMode="auto">
          <a:xfrm>
            <a:off x="265022" y="258764"/>
            <a:ext cx="8686800"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400"/>
              </a:spcAft>
              <a:buNone/>
            </a:pPr>
            <a:r>
              <a:rPr lang="en-GB" altLang="de-DE" sz="1800" b="1" dirty="0">
                <a:latin typeface="Arial" panose="020B0604020202020204" pitchFamily="34" charset="0"/>
              </a:rPr>
              <a:t>Mendel's first 'law': </a:t>
            </a:r>
            <a:r>
              <a:rPr lang="en-GB" altLang="de-DE" sz="1800" dirty="0">
                <a:latin typeface="Arial" panose="020B0604020202020204" pitchFamily="34" charset="0"/>
              </a:rPr>
              <a:t>independent segregation of alleles (at a single locus)</a:t>
            </a:r>
          </a:p>
          <a:p>
            <a:pPr marL="285750" indent="-285750">
              <a:lnSpc>
                <a:spcPct val="110000"/>
              </a:lnSpc>
              <a:spcBef>
                <a:spcPct val="0"/>
              </a:spcBef>
              <a:spcAft>
                <a:spcPts val="400"/>
              </a:spcAft>
            </a:pPr>
            <a:r>
              <a:rPr lang="en-GB" altLang="de-DE" sz="1800" i="1" dirty="0">
                <a:latin typeface="Arial" panose="020B0604020202020204" pitchFamily="34" charset="0"/>
              </a:rPr>
              <a:t>Two members of a gene pair (alleles) segregate separately into gametes so that half of the gametes carry one allele and the other half carry the other allele. </a:t>
            </a:r>
          </a:p>
        </p:txBody>
      </p:sp>
      <p:graphicFrame>
        <p:nvGraphicFramePr>
          <p:cNvPr id="24" name="Table 5">
            <a:extLst>
              <a:ext uri="{FF2B5EF4-FFF2-40B4-BE49-F238E27FC236}">
                <a16:creationId xmlns:a16="http://schemas.microsoft.com/office/drawing/2014/main" id="{5FE5873A-4339-A34B-B6C3-925B549C5D68}"/>
              </a:ext>
            </a:extLst>
          </p:cNvPr>
          <p:cNvGraphicFramePr>
            <a:graphicFrameLocks noGrp="1"/>
          </p:cNvGraphicFramePr>
          <p:nvPr/>
        </p:nvGraphicFramePr>
        <p:xfrm>
          <a:off x="10041107" y="4457140"/>
          <a:ext cx="1610698" cy="1108604"/>
        </p:xfrm>
        <a:graphic>
          <a:graphicData uri="http://schemas.openxmlformats.org/drawingml/2006/table">
            <a:tbl>
              <a:tblPr firstRow="1" bandRow="1">
                <a:tableStyleId>{5940675A-B579-460E-94D1-54222C63F5DA}</a:tableStyleId>
              </a:tblPr>
              <a:tblGrid>
                <a:gridCol w="805349">
                  <a:extLst>
                    <a:ext uri="{9D8B030D-6E8A-4147-A177-3AD203B41FA5}">
                      <a16:colId xmlns:a16="http://schemas.microsoft.com/office/drawing/2014/main" val="250296136"/>
                    </a:ext>
                  </a:extLst>
                </a:gridCol>
                <a:gridCol w="805349">
                  <a:extLst>
                    <a:ext uri="{9D8B030D-6E8A-4147-A177-3AD203B41FA5}">
                      <a16:colId xmlns:a16="http://schemas.microsoft.com/office/drawing/2014/main" val="2633479069"/>
                    </a:ext>
                  </a:extLst>
                </a:gridCol>
              </a:tblGrid>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949297152"/>
                  </a:ext>
                </a:extLst>
              </a:tr>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872336405"/>
                  </a:ext>
                </a:extLst>
              </a:tr>
            </a:tbl>
          </a:graphicData>
        </a:graphic>
      </p:graphicFrame>
      <p:sp>
        <p:nvSpPr>
          <p:cNvPr id="25" name="TextBox 24">
            <a:extLst>
              <a:ext uri="{FF2B5EF4-FFF2-40B4-BE49-F238E27FC236}">
                <a16:creationId xmlns:a16="http://schemas.microsoft.com/office/drawing/2014/main" id="{9C684A17-3C18-494A-9BD8-1D36E7E03CBF}"/>
              </a:ext>
            </a:extLst>
          </p:cNvPr>
          <p:cNvSpPr txBox="1"/>
          <p:nvPr/>
        </p:nvSpPr>
        <p:spPr>
          <a:xfrm>
            <a:off x="10298502" y="4126612"/>
            <a:ext cx="317716" cy="369332"/>
          </a:xfrm>
          <a:prstGeom prst="rect">
            <a:avLst/>
          </a:prstGeom>
          <a:noFill/>
        </p:spPr>
        <p:txBody>
          <a:bodyPr wrap="none" rtlCol="0">
            <a:spAutoFit/>
          </a:bodyPr>
          <a:lstStyle/>
          <a:p>
            <a:r>
              <a:rPr lang="en-DE" dirty="0"/>
              <a:t>A</a:t>
            </a:r>
          </a:p>
        </p:txBody>
      </p:sp>
      <p:sp>
        <p:nvSpPr>
          <p:cNvPr id="26" name="TextBox 25">
            <a:extLst>
              <a:ext uri="{FF2B5EF4-FFF2-40B4-BE49-F238E27FC236}">
                <a16:creationId xmlns:a16="http://schemas.microsoft.com/office/drawing/2014/main" id="{DDF1D95A-3CE8-D545-A586-BDC5342045B9}"/>
              </a:ext>
            </a:extLst>
          </p:cNvPr>
          <p:cNvSpPr txBox="1"/>
          <p:nvPr/>
        </p:nvSpPr>
        <p:spPr>
          <a:xfrm>
            <a:off x="11042350" y="4126612"/>
            <a:ext cx="295274" cy="369332"/>
          </a:xfrm>
          <a:prstGeom prst="rect">
            <a:avLst/>
          </a:prstGeom>
          <a:noFill/>
        </p:spPr>
        <p:txBody>
          <a:bodyPr wrap="none" rtlCol="0">
            <a:spAutoFit/>
          </a:bodyPr>
          <a:lstStyle/>
          <a:p>
            <a:r>
              <a:rPr lang="en-DE" dirty="0"/>
              <a:t>a</a:t>
            </a:r>
          </a:p>
        </p:txBody>
      </p:sp>
      <p:sp>
        <p:nvSpPr>
          <p:cNvPr id="27" name="TextBox 26">
            <a:extLst>
              <a:ext uri="{FF2B5EF4-FFF2-40B4-BE49-F238E27FC236}">
                <a16:creationId xmlns:a16="http://schemas.microsoft.com/office/drawing/2014/main" id="{0BCE5F41-F0C3-BE43-9DE8-BDE79DEE3AD3}"/>
              </a:ext>
            </a:extLst>
          </p:cNvPr>
          <p:cNvSpPr txBox="1"/>
          <p:nvPr/>
        </p:nvSpPr>
        <p:spPr>
          <a:xfrm>
            <a:off x="9748012" y="4551664"/>
            <a:ext cx="317716" cy="369332"/>
          </a:xfrm>
          <a:prstGeom prst="rect">
            <a:avLst/>
          </a:prstGeom>
          <a:noFill/>
        </p:spPr>
        <p:txBody>
          <a:bodyPr wrap="none" rtlCol="0">
            <a:spAutoFit/>
          </a:bodyPr>
          <a:lstStyle/>
          <a:p>
            <a:r>
              <a:rPr lang="en-DE" dirty="0"/>
              <a:t>A</a:t>
            </a:r>
          </a:p>
        </p:txBody>
      </p:sp>
      <p:sp>
        <p:nvSpPr>
          <p:cNvPr id="28" name="TextBox 27">
            <a:extLst>
              <a:ext uri="{FF2B5EF4-FFF2-40B4-BE49-F238E27FC236}">
                <a16:creationId xmlns:a16="http://schemas.microsoft.com/office/drawing/2014/main" id="{7D017C79-1386-3247-A975-4B51E16DA37F}"/>
              </a:ext>
            </a:extLst>
          </p:cNvPr>
          <p:cNvSpPr txBox="1"/>
          <p:nvPr/>
        </p:nvSpPr>
        <p:spPr>
          <a:xfrm>
            <a:off x="9744645" y="5115973"/>
            <a:ext cx="295274" cy="369332"/>
          </a:xfrm>
          <a:prstGeom prst="rect">
            <a:avLst/>
          </a:prstGeom>
          <a:noFill/>
        </p:spPr>
        <p:txBody>
          <a:bodyPr wrap="none" rtlCol="0">
            <a:spAutoFit/>
          </a:bodyPr>
          <a:lstStyle/>
          <a:p>
            <a:r>
              <a:rPr lang="en-DE" dirty="0"/>
              <a:t>a</a:t>
            </a:r>
          </a:p>
        </p:txBody>
      </p:sp>
      <p:sp>
        <p:nvSpPr>
          <p:cNvPr id="29" name="Rectangle 28">
            <a:extLst>
              <a:ext uri="{FF2B5EF4-FFF2-40B4-BE49-F238E27FC236}">
                <a16:creationId xmlns:a16="http://schemas.microsoft.com/office/drawing/2014/main" id="{95DD9721-0E55-884E-8726-B02188B542B5}"/>
              </a:ext>
            </a:extLst>
          </p:cNvPr>
          <p:cNvSpPr/>
          <p:nvPr/>
        </p:nvSpPr>
        <p:spPr>
          <a:xfrm>
            <a:off x="7331623" y="400670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24FA610A-AC8E-274D-89F9-8F162C502926}"/>
              </a:ext>
            </a:extLst>
          </p:cNvPr>
          <p:cNvSpPr/>
          <p:nvPr/>
        </p:nvSpPr>
        <p:spPr>
          <a:xfrm>
            <a:off x="8086253" y="4014137"/>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1" name="Straight Connector 30">
            <a:extLst>
              <a:ext uri="{FF2B5EF4-FFF2-40B4-BE49-F238E27FC236}">
                <a16:creationId xmlns:a16="http://schemas.microsoft.com/office/drawing/2014/main" id="{EA8EC7FE-8C7B-834B-9DEF-0F9F816B09A9}"/>
              </a:ext>
            </a:extLst>
          </p:cNvPr>
          <p:cNvCxnSpPr>
            <a:cxnSpLocks/>
          </p:cNvCxnSpPr>
          <p:nvPr/>
        </p:nvCxnSpPr>
        <p:spPr>
          <a:xfrm>
            <a:off x="6847272" y="4887648"/>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C58D521-658F-5746-A073-6A42752798FD}"/>
              </a:ext>
            </a:extLst>
          </p:cNvPr>
          <p:cNvCxnSpPr>
            <a:cxnSpLocks/>
          </p:cNvCxnSpPr>
          <p:nvPr/>
        </p:nvCxnSpPr>
        <p:spPr>
          <a:xfrm>
            <a:off x="6847272" y="451966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C9B7E95-86C7-0847-973C-987BDDE9F1F9}"/>
              </a:ext>
            </a:extLst>
          </p:cNvPr>
          <p:cNvCxnSpPr>
            <a:cxnSpLocks/>
          </p:cNvCxnSpPr>
          <p:nvPr/>
        </p:nvCxnSpPr>
        <p:spPr>
          <a:xfrm>
            <a:off x="9025280" y="4519660"/>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A15354D0-5E74-A343-BF14-DAF1FC46C5FE}"/>
              </a:ext>
            </a:extLst>
          </p:cNvPr>
          <p:cNvSpPr/>
          <p:nvPr/>
        </p:nvSpPr>
        <p:spPr>
          <a:xfrm>
            <a:off x="6604998" y="400670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77B86E8-9315-3C43-A360-FD2C805A27D3}"/>
              </a:ext>
            </a:extLst>
          </p:cNvPr>
          <p:cNvSpPr/>
          <p:nvPr/>
        </p:nvSpPr>
        <p:spPr>
          <a:xfrm>
            <a:off x="8757651" y="400670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38" name="Straight Connector 37">
            <a:extLst>
              <a:ext uri="{FF2B5EF4-FFF2-40B4-BE49-F238E27FC236}">
                <a16:creationId xmlns:a16="http://schemas.microsoft.com/office/drawing/2014/main" id="{F5F5FC28-3194-374F-A0EB-72F68E258760}"/>
              </a:ext>
            </a:extLst>
          </p:cNvPr>
          <p:cNvCxnSpPr>
            <a:cxnSpLocks/>
          </p:cNvCxnSpPr>
          <p:nvPr/>
        </p:nvCxnSpPr>
        <p:spPr>
          <a:xfrm>
            <a:off x="7951177" y="4887648"/>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335487A-9605-944A-9566-C0DA2F5F8B09}"/>
              </a:ext>
            </a:extLst>
          </p:cNvPr>
          <p:cNvCxnSpPr>
            <a:cxnSpLocks/>
          </p:cNvCxnSpPr>
          <p:nvPr/>
        </p:nvCxnSpPr>
        <p:spPr>
          <a:xfrm>
            <a:off x="6843555" y="5253778"/>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7C6AD35-3954-F144-8568-A00405076E20}"/>
              </a:ext>
            </a:extLst>
          </p:cNvPr>
          <p:cNvCxnSpPr>
            <a:cxnSpLocks/>
          </p:cNvCxnSpPr>
          <p:nvPr/>
        </p:nvCxnSpPr>
        <p:spPr>
          <a:xfrm>
            <a:off x="6843491" y="5240770"/>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08F7757-F212-404E-9BDF-9A555A6300BC}"/>
              </a:ext>
            </a:extLst>
          </p:cNvPr>
          <p:cNvCxnSpPr>
            <a:cxnSpLocks/>
          </p:cNvCxnSpPr>
          <p:nvPr/>
        </p:nvCxnSpPr>
        <p:spPr>
          <a:xfrm>
            <a:off x="9021499" y="5240770"/>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C75B9E3-69F3-BF4B-A2E2-EECE93695BD9}"/>
              </a:ext>
            </a:extLst>
          </p:cNvPr>
          <p:cNvCxnSpPr>
            <a:cxnSpLocks/>
          </p:cNvCxnSpPr>
          <p:nvPr/>
        </p:nvCxnSpPr>
        <p:spPr>
          <a:xfrm>
            <a:off x="8350101" y="525192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7D0953B-86C2-254A-B7E6-3E9DD770377C}"/>
              </a:ext>
            </a:extLst>
          </p:cNvPr>
          <p:cNvCxnSpPr>
            <a:cxnSpLocks/>
          </p:cNvCxnSpPr>
          <p:nvPr/>
        </p:nvCxnSpPr>
        <p:spPr>
          <a:xfrm>
            <a:off x="7576950" y="5251921"/>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6F84077A-76E0-B342-BD97-99EECB318A32}"/>
              </a:ext>
            </a:extLst>
          </p:cNvPr>
          <p:cNvSpPr/>
          <p:nvPr/>
        </p:nvSpPr>
        <p:spPr>
          <a:xfrm>
            <a:off x="7327842" y="5537208"/>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BA553F88-BC60-7A41-9769-5B34C8A36846}"/>
              </a:ext>
            </a:extLst>
          </p:cNvPr>
          <p:cNvSpPr/>
          <p:nvPr/>
        </p:nvSpPr>
        <p:spPr>
          <a:xfrm>
            <a:off x="8082472" y="5544642"/>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56F03052-984B-C54E-85D3-0AACCCECBD5E}"/>
              </a:ext>
            </a:extLst>
          </p:cNvPr>
          <p:cNvSpPr/>
          <p:nvPr/>
        </p:nvSpPr>
        <p:spPr>
          <a:xfrm>
            <a:off x="6601217" y="5537208"/>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A5605514-6548-4641-9657-E915325F3A86}"/>
              </a:ext>
            </a:extLst>
          </p:cNvPr>
          <p:cNvSpPr/>
          <p:nvPr/>
        </p:nvSpPr>
        <p:spPr>
          <a:xfrm>
            <a:off x="8757651" y="5559510"/>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TextBox 47">
            <a:extLst>
              <a:ext uri="{FF2B5EF4-FFF2-40B4-BE49-F238E27FC236}">
                <a16:creationId xmlns:a16="http://schemas.microsoft.com/office/drawing/2014/main" id="{72FD94C9-9EFA-AB4C-B633-B474C3D2CC8C}"/>
              </a:ext>
            </a:extLst>
          </p:cNvPr>
          <p:cNvSpPr txBox="1"/>
          <p:nvPr/>
        </p:nvSpPr>
        <p:spPr>
          <a:xfrm>
            <a:off x="6618109" y="4087808"/>
            <a:ext cx="428322" cy="369332"/>
          </a:xfrm>
          <a:prstGeom prst="rect">
            <a:avLst/>
          </a:prstGeom>
          <a:noFill/>
        </p:spPr>
        <p:txBody>
          <a:bodyPr wrap="none" rtlCol="0">
            <a:spAutoFit/>
          </a:bodyPr>
          <a:lstStyle/>
          <a:p>
            <a:r>
              <a:rPr lang="en-DE" dirty="0"/>
              <a:t>Aa</a:t>
            </a:r>
          </a:p>
        </p:txBody>
      </p:sp>
      <p:sp>
        <p:nvSpPr>
          <p:cNvPr id="49" name="TextBox 48">
            <a:extLst>
              <a:ext uri="{FF2B5EF4-FFF2-40B4-BE49-F238E27FC236}">
                <a16:creationId xmlns:a16="http://schemas.microsoft.com/office/drawing/2014/main" id="{5DC32ABB-9709-F843-A485-33342F8A0716}"/>
              </a:ext>
            </a:extLst>
          </p:cNvPr>
          <p:cNvSpPr txBox="1"/>
          <p:nvPr/>
        </p:nvSpPr>
        <p:spPr>
          <a:xfrm>
            <a:off x="7349969" y="4087808"/>
            <a:ext cx="428322" cy="369332"/>
          </a:xfrm>
          <a:prstGeom prst="rect">
            <a:avLst/>
          </a:prstGeom>
          <a:noFill/>
        </p:spPr>
        <p:txBody>
          <a:bodyPr wrap="none" rtlCol="0">
            <a:spAutoFit/>
          </a:bodyPr>
          <a:lstStyle/>
          <a:p>
            <a:r>
              <a:rPr lang="en-DE" dirty="0"/>
              <a:t>Aa</a:t>
            </a:r>
          </a:p>
        </p:txBody>
      </p:sp>
      <p:sp>
        <p:nvSpPr>
          <p:cNvPr id="50" name="TextBox 49">
            <a:extLst>
              <a:ext uri="{FF2B5EF4-FFF2-40B4-BE49-F238E27FC236}">
                <a16:creationId xmlns:a16="http://schemas.microsoft.com/office/drawing/2014/main" id="{4D76CF19-A85F-7F47-B01D-CDB90322CF64}"/>
              </a:ext>
            </a:extLst>
          </p:cNvPr>
          <p:cNvSpPr txBox="1"/>
          <p:nvPr/>
        </p:nvSpPr>
        <p:spPr>
          <a:xfrm>
            <a:off x="8150203" y="4075985"/>
            <a:ext cx="428322" cy="369332"/>
          </a:xfrm>
          <a:prstGeom prst="rect">
            <a:avLst/>
          </a:prstGeom>
          <a:noFill/>
        </p:spPr>
        <p:txBody>
          <a:bodyPr wrap="none" rtlCol="0">
            <a:spAutoFit/>
          </a:bodyPr>
          <a:lstStyle/>
          <a:p>
            <a:r>
              <a:rPr lang="en-DE" dirty="0"/>
              <a:t>Aa</a:t>
            </a:r>
          </a:p>
        </p:txBody>
      </p:sp>
      <p:sp>
        <p:nvSpPr>
          <p:cNvPr id="51" name="TextBox 50">
            <a:extLst>
              <a:ext uri="{FF2B5EF4-FFF2-40B4-BE49-F238E27FC236}">
                <a16:creationId xmlns:a16="http://schemas.microsoft.com/office/drawing/2014/main" id="{D75D6886-BBBA-D844-993C-C0FB86124970}"/>
              </a:ext>
            </a:extLst>
          </p:cNvPr>
          <p:cNvSpPr txBox="1"/>
          <p:nvPr/>
        </p:nvSpPr>
        <p:spPr>
          <a:xfrm>
            <a:off x="8814675" y="4068098"/>
            <a:ext cx="428322" cy="369332"/>
          </a:xfrm>
          <a:prstGeom prst="rect">
            <a:avLst/>
          </a:prstGeom>
          <a:noFill/>
        </p:spPr>
        <p:txBody>
          <a:bodyPr wrap="none" rtlCol="0">
            <a:spAutoFit/>
          </a:bodyPr>
          <a:lstStyle/>
          <a:p>
            <a:r>
              <a:rPr lang="en-DE" dirty="0"/>
              <a:t>Aa</a:t>
            </a:r>
          </a:p>
        </p:txBody>
      </p:sp>
      <p:sp>
        <p:nvSpPr>
          <p:cNvPr id="52" name="TextBox 51">
            <a:extLst>
              <a:ext uri="{FF2B5EF4-FFF2-40B4-BE49-F238E27FC236}">
                <a16:creationId xmlns:a16="http://schemas.microsoft.com/office/drawing/2014/main" id="{99C23DD0-EAD2-6940-9D85-19755631CDAA}"/>
              </a:ext>
            </a:extLst>
          </p:cNvPr>
          <p:cNvSpPr txBox="1"/>
          <p:nvPr/>
        </p:nvSpPr>
        <p:spPr>
          <a:xfrm>
            <a:off x="7349969" y="5602110"/>
            <a:ext cx="428322" cy="369332"/>
          </a:xfrm>
          <a:prstGeom prst="rect">
            <a:avLst/>
          </a:prstGeom>
          <a:noFill/>
        </p:spPr>
        <p:txBody>
          <a:bodyPr wrap="none" rtlCol="0">
            <a:spAutoFit/>
          </a:bodyPr>
          <a:lstStyle/>
          <a:p>
            <a:r>
              <a:rPr lang="en-DE" dirty="0"/>
              <a:t>Aa</a:t>
            </a:r>
          </a:p>
        </p:txBody>
      </p:sp>
      <p:sp>
        <p:nvSpPr>
          <p:cNvPr id="53" name="TextBox 52">
            <a:extLst>
              <a:ext uri="{FF2B5EF4-FFF2-40B4-BE49-F238E27FC236}">
                <a16:creationId xmlns:a16="http://schemas.microsoft.com/office/drawing/2014/main" id="{F3883660-D4B5-4445-ACAA-B7D48A617D4E}"/>
              </a:ext>
            </a:extLst>
          </p:cNvPr>
          <p:cNvSpPr txBox="1"/>
          <p:nvPr/>
        </p:nvSpPr>
        <p:spPr>
          <a:xfrm>
            <a:off x="8137962" y="5608616"/>
            <a:ext cx="428322" cy="369332"/>
          </a:xfrm>
          <a:prstGeom prst="rect">
            <a:avLst/>
          </a:prstGeom>
          <a:noFill/>
        </p:spPr>
        <p:txBody>
          <a:bodyPr wrap="none" rtlCol="0">
            <a:spAutoFit/>
          </a:bodyPr>
          <a:lstStyle/>
          <a:p>
            <a:r>
              <a:rPr lang="en-DE" dirty="0"/>
              <a:t>Aa</a:t>
            </a:r>
          </a:p>
        </p:txBody>
      </p:sp>
      <p:sp>
        <p:nvSpPr>
          <p:cNvPr id="54" name="TextBox 53">
            <a:extLst>
              <a:ext uri="{FF2B5EF4-FFF2-40B4-BE49-F238E27FC236}">
                <a16:creationId xmlns:a16="http://schemas.microsoft.com/office/drawing/2014/main" id="{C95DFBB1-1893-8447-9A14-8517261B92E0}"/>
              </a:ext>
            </a:extLst>
          </p:cNvPr>
          <p:cNvSpPr txBox="1"/>
          <p:nvPr/>
        </p:nvSpPr>
        <p:spPr>
          <a:xfrm>
            <a:off x="6640279" y="5604901"/>
            <a:ext cx="450764" cy="369332"/>
          </a:xfrm>
          <a:prstGeom prst="rect">
            <a:avLst/>
          </a:prstGeom>
          <a:noFill/>
        </p:spPr>
        <p:txBody>
          <a:bodyPr wrap="none" rtlCol="0">
            <a:spAutoFit/>
          </a:bodyPr>
          <a:lstStyle/>
          <a:p>
            <a:r>
              <a:rPr lang="en-DE" dirty="0"/>
              <a:t>AA</a:t>
            </a:r>
          </a:p>
        </p:txBody>
      </p:sp>
      <p:sp>
        <p:nvSpPr>
          <p:cNvPr id="55" name="TextBox 54">
            <a:extLst>
              <a:ext uri="{FF2B5EF4-FFF2-40B4-BE49-F238E27FC236}">
                <a16:creationId xmlns:a16="http://schemas.microsoft.com/office/drawing/2014/main" id="{745DD009-B2DE-FB44-83EF-ADB393096070}"/>
              </a:ext>
            </a:extLst>
          </p:cNvPr>
          <p:cNvSpPr txBox="1"/>
          <p:nvPr/>
        </p:nvSpPr>
        <p:spPr>
          <a:xfrm>
            <a:off x="8809097" y="5642473"/>
            <a:ext cx="405880" cy="369332"/>
          </a:xfrm>
          <a:prstGeom prst="rect">
            <a:avLst/>
          </a:prstGeom>
          <a:noFill/>
        </p:spPr>
        <p:txBody>
          <a:bodyPr wrap="none" rtlCol="0">
            <a:spAutoFit/>
          </a:bodyPr>
          <a:lstStyle/>
          <a:p>
            <a:r>
              <a:rPr lang="en-DE" dirty="0"/>
              <a:t>aa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18">
            <a:extLst>
              <a:ext uri="{FF2B5EF4-FFF2-40B4-BE49-F238E27FC236}">
                <a16:creationId xmlns:a16="http://schemas.microsoft.com/office/drawing/2014/main" id="{7EA98F76-9254-BC41-BAD6-0F004CC811D2}"/>
              </a:ext>
            </a:extLst>
          </p:cNvPr>
          <p:cNvSpPr txBox="1">
            <a:spLocks noChangeArrowheads="1"/>
          </p:cNvSpPr>
          <p:nvPr/>
        </p:nvSpPr>
        <p:spPr bwMode="auto">
          <a:xfrm>
            <a:off x="281306" y="277079"/>
            <a:ext cx="8915400" cy="109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600"/>
              </a:spcAft>
              <a:buNone/>
            </a:pPr>
            <a:r>
              <a:rPr lang="en-GB" altLang="de-DE" sz="2000" b="1" dirty="0">
                <a:latin typeface="+mn-lt"/>
              </a:rPr>
              <a:t>Mendel's second 'law'</a:t>
            </a:r>
            <a:r>
              <a:rPr lang="en-GB" altLang="de-DE" sz="1800" b="1" dirty="0">
                <a:latin typeface="Arial" panose="020B0604020202020204" pitchFamily="34" charset="0"/>
              </a:rPr>
              <a:t>: </a:t>
            </a:r>
            <a:r>
              <a:rPr lang="en-GB" altLang="de-DE" sz="1800" dirty="0">
                <a:latin typeface="Arial" panose="020B0604020202020204" pitchFamily="34" charset="0"/>
              </a:rPr>
              <a:t>independent assortment of multiple loci</a:t>
            </a:r>
          </a:p>
          <a:p>
            <a:pPr marL="285750" indent="-285750">
              <a:lnSpc>
                <a:spcPct val="110000"/>
              </a:lnSpc>
              <a:spcBef>
                <a:spcPct val="0"/>
              </a:spcBef>
              <a:spcAft>
                <a:spcPts val="600"/>
              </a:spcAft>
            </a:pPr>
            <a:r>
              <a:rPr lang="en-GB" altLang="de-DE" sz="1800" i="1" dirty="0">
                <a:latin typeface="Arial" panose="020B0604020202020204" pitchFamily="34" charset="0"/>
              </a:rPr>
              <a:t>The segregation of alleles in one gene is independent of the segregation of alleles in another gene. </a:t>
            </a:r>
          </a:p>
        </p:txBody>
      </p:sp>
      <p:sp>
        <p:nvSpPr>
          <p:cNvPr id="46" name="Rectangle 45">
            <a:extLst>
              <a:ext uri="{FF2B5EF4-FFF2-40B4-BE49-F238E27FC236}">
                <a16:creationId xmlns:a16="http://schemas.microsoft.com/office/drawing/2014/main" id="{96274419-774C-124F-89C8-A7BF94CF4066}"/>
              </a:ext>
            </a:extLst>
          </p:cNvPr>
          <p:cNvSpPr/>
          <p:nvPr/>
        </p:nvSpPr>
        <p:spPr>
          <a:xfrm>
            <a:off x="1561171" y="187340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7" name="Straight Connector 46">
            <a:extLst>
              <a:ext uri="{FF2B5EF4-FFF2-40B4-BE49-F238E27FC236}">
                <a16:creationId xmlns:a16="http://schemas.microsoft.com/office/drawing/2014/main" id="{C5B5D3DE-6525-024D-AE0B-C4D6AB29B825}"/>
              </a:ext>
            </a:extLst>
          </p:cNvPr>
          <p:cNvCxnSpPr>
            <a:cxnSpLocks/>
            <a:stCxn id="46" idx="3"/>
          </p:cNvCxnSpPr>
          <p:nvPr/>
        </p:nvCxnSpPr>
        <p:spPr>
          <a:xfrm>
            <a:off x="2096429" y="2141034"/>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A35362-33E8-3348-A863-CD129BBCB534}"/>
              </a:ext>
            </a:extLst>
          </p:cNvPr>
          <p:cNvCxnSpPr>
            <a:cxnSpLocks/>
          </p:cNvCxnSpPr>
          <p:nvPr/>
        </p:nvCxnSpPr>
        <p:spPr>
          <a:xfrm>
            <a:off x="2629035" y="2141034"/>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26E9970A-07E0-7A42-8A4B-28DA7A650E2A}"/>
              </a:ext>
            </a:extLst>
          </p:cNvPr>
          <p:cNvSpPr/>
          <p:nvPr/>
        </p:nvSpPr>
        <p:spPr>
          <a:xfrm>
            <a:off x="3161642" y="1873405"/>
            <a:ext cx="535258" cy="535258"/>
          </a:xfrm>
          <a:prstGeom prst="ellipse">
            <a:avLst/>
          </a:prstGeom>
          <a:pattFill prst="wdDnDiag">
            <a:fgClr>
              <a:schemeClr val="accent5">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0" name="Straight Connector 49">
            <a:extLst>
              <a:ext uri="{FF2B5EF4-FFF2-40B4-BE49-F238E27FC236}">
                <a16:creationId xmlns:a16="http://schemas.microsoft.com/office/drawing/2014/main" id="{9EAD0E5E-6949-8348-ADA3-5F989A47006F}"/>
              </a:ext>
            </a:extLst>
          </p:cNvPr>
          <p:cNvCxnSpPr>
            <a:cxnSpLocks/>
          </p:cNvCxnSpPr>
          <p:nvPr/>
        </p:nvCxnSpPr>
        <p:spPr>
          <a:xfrm>
            <a:off x="1561171" y="2925337"/>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E4AF7E-16F8-A740-8A26-DA57BAA2B7CC}"/>
              </a:ext>
            </a:extLst>
          </p:cNvPr>
          <p:cNvCxnSpPr>
            <a:cxnSpLocks/>
          </p:cNvCxnSpPr>
          <p:nvPr/>
        </p:nvCxnSpPr>
        <p:spPr>
          <a:xfrm>
            <a:off x="1561171"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1321B77-AE60-F644-8A1A-9A8C3B151E4B}"/>
              </a:ext>
            </a:extLst>
          </p:cNvPr>
          <p:cNvCxnSpPr>
            <a:cxnSpLocks/>
          </p:cNvCxnSpPr>
          <p:nvPr/>
        </p:nvCxnSpPr>
        <p:spPr>
          <a:xfrm>
            <a:off x="3739179"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919153D-D1A4-7847-B35A-3FBF84470440}"/>
              </a:ext>
            </a:extLst>
          </p:cNvPr>
          <p:cNvCxnSpPr>
            <a:cxnSpLocks/>
          </p:cNvCxnSpPr>
          <p:nvPr/>
        </p:nvCxnSpPr>
        <p:spPr>
          <a:xfrm>
            <a:off x="3067781" y="2925337"/>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C10950D-6FE3-C445-BA6F-9F88310B06F1}"/>
              </a:ext>
            </a:extLst>
          </p:cNvPr>
          <p:cNvCxnSpPr>
            <a:cxnSpLocks/>
          </p:cNvCxnSpPr>
          <p:nvPr/>
        </p:nvCxnSpPr>
        <p:spPr>
          <a:xfrm>
            <a:off x="2294630" y="2925337"/>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F1FF1063-3EF4-DA41-8851-D6FA96EF1590}"/>
              </a:ext>
            </a:extLst>
          </p:cNvPr>
          <p:cNvSpPr/>
          <p:nvPr/>
        </p:nvSpPr>
        <p:spPr>
          <a:xfrm>
            <a:off x="2045522"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D12B6142-B6CE-5C42-99F6-01B2941BBF77}"/>
              </a:ext>
            </a:extLst>
          </p:cNvPr>
          <p:cNvSpPr/>
          <p:nvPr/>
        </p:nvSpPr>
        <p:spPr>
          <a:xfrm>
            <a:off x="2800152" y="32784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F992B697-0768-4543-A9A8-F49E1F092751}"/>
              </a:ext>
            </a:extLst>
          </p:cNvPr>
          <p:cNvSpPr/>
          <p:nvPr/>
        </p:nvSpPr>
        <p:spPr>
          <a:xfrm>
            <a:off x="1318897"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Rectangle 60">
            <a:extLst>
              <a:ext uri="{FF2B5EF4-FFF2-40B4-BE49-F238E27FC236}">
                <a16:creationId xmlns:a16="http://schemas.microsoft.com/office/drawing/2014/main" id="{5069B5D0-46A9-7A4B-B47B-C4D3264ABBAC}"/>
              </a:ext>
            </a:extLst>
          </p:cNvPr>
          <p:cNvSpPr/>
          <p:nvPr/>
        </p:nvSpPr>
        <p:spPr>
          <a:xfrm>
            <a:off x="3471550"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 name="Group 2">
            <a:extLst>
              <a:ext uri="{FF2B5EF4-FFF2-40B4-BE49-F238E27FC236}">
                <a16:creationId xmlns:a16="http://schemas.microsoft.com/office/drawing/2014/main" id="{BF8F7780-C99F-2A4E-9B97-B0566D56E5DD}"/>
              </a:ext>
            </a:extLst>
          </p:cNvPr>
          <p:cNvGrpSpPr/>
          <p:nvPr/>
        </p:nvGrpSpPr>
        <p:grpSpPr>
          <a:xfrm>
            <a:off x="281306" y="3783983"/>
            <a:ext cx="6495157" cy="2878096"/>
            <a:chOff x="281306" y="3783983"/>
            <a:chExt cx="6495157" cy="2878096"/>
          </a:xfrm>
        </p:grpSpPr>
        <p:cxnSp>
          <p:nvCxnSpPr>
            <p:cNvPr id="57" name="Straight Connector 56">
              <a:extLst>
                <a:ext uri="{FF2B5EF4-FFF2-40B4-BE49-F238E27FC236}">
                  <a16:creationId xmlns:a16="http://schemas.microsoft.com/office/drawing/2014/main" id="{6B8A1761-72ED-7F43-B8AC-4316F79BBF60}"/>
                </a:ext>
              </a:extLst>
            </p:cNvPr>
            <p:cNvCxnSpPr>
              <a:cxnSpLocks/>
            </p:cNvCxnSpPr>
            <p:nvPr/>
          </p:nvCxnSpPr>
          <p:spPr>
            <a:xfrm>
              <a:off x="1561171" y="415197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825EF19-8828-4E48-BD3B-64C72AA6BA11}"/>
                </a:ext>
              </a:extLst>
            </p:cNvPr>
            <p:cNvCxnSpPr>
              <a:cxnSpLocks/>
            </p:cNvCxnSpPr>
            <p:nvPr/>
          </p:nvCxnSpPr>
          <p:spPr>
            <a:xfrm>
              <a:off x="1561171" y="378398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0892E465-AC9A-7745-B0A9-A5275DB27FBE}"/>
                </a:ext>
              </a:extLst>
            </p:cNvPr>
            <p:cNvCxnSpPr>
              <a:cxnSpLocks/>
            </p:cNvCxnSpPr>
            <p:nvPr/>
          </p:nvCxnSpPr>
          <p:spPr>
            <a:xfrm>
              <a:off x="3739179" y="378398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A6DE9B1-6EF6-084E-A16C-D48BCAB16DBF}"/>
                </a:ext>
              </a:extLst>
            </p:cNvPr>
            <p:cNvCxnSpPr>
              <a:cxnSpLocks/>
            </p:cNvCxnSpPr>
            <p:nvPr/>
          </p:nvCxnSpPr>
          <p:spPr>
            <a:xfrm>
              <a:off x="2665076" y="415197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6F68F46-3E05-C844-A45A-A5A4F7B1B8F7}"/>
                </a:ext>
              </a:extLst>
            </p:cNvPr>
            <p:cNvCxnSpPr>
              <a:cxnSpLocks/>
            </p:cNvCxnSpPr>
            <p:nvPr/>
          </p:nvCxnSpPr>
          <p:spPr>
            <a:xfrm>
              <a:off x="1557454" y="4518101"/>
              <a:ext cx="2181725" cy="0"/>
            </a:xfrm>
            <a:prstGeom prst="line">
              <a:avLst/>
            </a:prstGeom>
            <a:ln w="28575"/>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0DC4A425-EFB2-FD43-B23F-39EEB4CE545E}"/>
                </a:ext>
              </a:extLst>
            </p:cNvPr>
            <p:cNvSpPr/>
            <p:nvPr/>
          </p:nvSpPr>
          <p:spPr>
            <a:xfrm>
              <a:off x="1007931" y="483201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Rectangle 68">
              <a:extLst>
                <a:ext uri="{FF2B5EF4-FFF2-40B4-BE49-F238E27FC236}">
                  <a16:creationId xmlns:a16="http://schemas.microsoft.com/office/drawing/2014/main" id="{42AB2A6D-4C6E-3040-B2E9-BE54CF44B973}"/>
                </a:ext>
              </a:extLst>
            </p:cNvPr>
            <p:cNvSpPr/>
            <p:nvPr/>
          </p:nvSpPr>
          <p:spPr>
            <a:xfrm>
              <a:off x="1762561" y="4839444"/>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19E1A456-F734-B747-85BB-4D4455764045}"/>
                </a:ext>
              </a:extLst>
            </p:cNvPr>
            <p:cNvSpPr/>
            <p:nvPr/>
          </p:nvSpPr>
          <p:spPr>
            <a:xfrm>
              <a:off x="281306" y="483201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70">
              <a:extLst>
                <a:ext uri="{FF2B5EF4-FFF2-40B4-BE49-F238E27FC236}">
                  <a16:creationId xmlns:a16="http://schemas.microsoft.com/office/drawing/2014/main" id="{E3B680E2-6BA7-DC49-A3B1-BE94EE4B02EB}"/>
                </a:ext>
              </a:extLst>
            </p:cNvPr>
            <p:cNvSpPr/>
            <p:nvPr/>
          </p:nvSpPr>
          <p:spPr>
            <a:xfrm>
              <a:off x="1586526" y="5471842"/>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Rectangle 71">
              <a:extLst>
                <a:ext uri="{FF2B5EF4-FFF2-40B4-BE49-F238E27FC236}">
                  <a16:creationId xmlns:a16="http://schemas.microsoft.com/office/drawing/2014/main" id="{56FAB1DA-09BC-5C44-A456-9C822047B3BF}"/>
                </a:ext>
              </a:extLst>
            </p:cNvPr>
            <p:cNvSpPr/>
            <p:nvPr/>
          </p:nvSpPr>
          <p:spPr>
            <a:xfrm>
              <a:off x="3252178" y="4843347"/>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Rectangle 72">
              <a:extLst>
                <a:ext uri="{FF2B5EF4-FFF2-40B4-BE49-F238E27FC236}">
                  <a16:creationId xmlns:a16="http://schemas.microsoft.com/office/drawing/2014/main" id="{10957E21-1232-8041-91AF-FA323285B193}"/>
                </a:ext>
              </a:extLst>
            </p:cNvPr>
            <p:cNvSpPr/>
            <p:nvPr/>
          </p:nvSpPr>
          <p:spPr>
            <a:xfrm>
              <a:off x="4006808" y="485078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Rectangle 73">
              <a:extLst>
                <a:ext uri="{FF2B5EF4-FFF2-40B4-BE49-F238E27FC236}">
                  <a16:creationId xmlns:a16="http://schemas.microsoft.com/office/drawing/2014/main" id="{BB6E3C43-819C-C843-AEDE-6940F5651D13}"/>
                </a:ext>
              </a:extLst>
            </p:cNvPr>
            <p:cNvSpPr/>
            <p:nvPr/>
          </p:nvSpPr>
          <p:spPr>
            <a:xfrm>
              <a:off x="2525553" y="4843347"/>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D174C525-1EE3-7A44-83CA-3771CD3FFD8D}"/>
                </a:ext>
              </a:extLst>
            </p:cNvPr>
            <p:cNvSpPr/>
            <p:nvPr/>
          </p:nvSpPr>
          <p:spPr>
            <a:xfrm>
              <a:off x="5486575" y="485279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7A1AE430-0790-DB4B-B997-47B04C2558B5}"/>
                </a:ext>
              </a:extLst>
            </p:cNvPr>
            <p:cNvSpPr/>
            <p:nvPr/>
          </p:nvSpPr>
          <p:spPr>
            <a:xfrm>
              <a:off x="6241205" y="486023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82">
              <a:extLst>
                <a:ext uri="{FF2B5EF4-FFF2-40B4-BE49-F238E27FC236}">
                  <a16:creationId xmlns:a16="http://schemas.microsoft.com/office/drawing/2014/main" id="{0AB5704F-B775-2B42-952F-C49E272733BD}"/>
                </a:ext>
              </a:extLst>
            </p:cNvPr>
            <p:cNvSpPr/>
            <p:nvPr/>
          </p:nvSpPr>
          <p:spPr>
            <a:xfrm>
              <a:off x="4759950" y="485279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Oval 83">
              <a:extLst>
                <a:ext uri="{FF2B5EF4-FFF2-40B4-BE49-F238E27FC236}">
                  <a16:creationId xmlns:a16="http://schemas.microsoft.com/office/drawing/2014/main" id="{B4403D51-9204-3442-B2FF-916B91C80308}"/>
                </a:ext>
              </a:extLst>
            </p:cNvPr>
            <p:cNvSpPr/>
            <p:nvPr/>
          </p:nvSpPr>
          <p:spPr>
            <a:xfrm>
              <a:off x="2313151" y="5471842"/>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Oval 84">
              <a:extLst>
                <a:ext uri="{FF2B5EF4-FFF2-40B4-BE49-F238E27FC236}">
                  <a16:creationId xmlns:a16="http://schemas.microsoft.com/office/drawing/2014/main" id="{0DBE71F2-C350-3D4E-9290-F6535F5C2C1F}"/>
                </a:ext>
              </a:extLst>
            </p:cNvPr>
            <p:cNvSpPr/>
            <p:nvPr/>
          </p:nvSpPr>
          <p:spPr>
            <a:xfrm>
              <a:off x="3055134" y="5471842"/>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FF73F8FF-C345-8642-8E6D-7C608420C6AA}"/>
                </a:ext>
              </a:extLst>
            </p:cNvPr>
            <p:cNvSpPr/>
            <p:nvPr/>
          </p:nvSpPr>
          <p:spPr>
            <a:xfrm>
              <a:off x="1586526" y="6126821"/>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B4323526-8D7C-AC4C-A64D-C1F42924BE3B}"/>
                </a:ext>
              </a:extLst>
            </p:cNvPr>
            <p:cNvSpPr/>
            <p:nvPr/>
          </p:nvSpPr>
          <p:spPr>
            <a:xfrm>
              <a:off x="2295803" y="6126821"/>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8" name="Rectangle 87">
              <a:extLst>
                <a:ext uri="{FF2B5EF4-FFF2-40B4-BE49-F238E27FC236}">
                  <a16:creationId xmlns:a16="http://schemas.microsoft.com/office/drawing/2014/main" id="{A03129F4-6B83-5C4D-B309-5B5183B60EA6}"/>
                </a:ext>
              </a:extLst>
            </p:cNvPr>
            <p:cNvSpPr/>
            <p:nvPr/>
          </p:nvSpPr>
          <p:spPr>
            <a:xfrm>
              <a:off x="3039307" y="6126821"/>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Oval 88">
              <a:extLst>
                <a:ext uri="{FF2B5EF4-FFF2-40B4-BE49-F238E27FC236}">
                  <a16:creationId xmlns:a16="http://schemas.microsoft.com/office/drawing/2014/main" id="{9691FF5A-0405-C642-82BD-64C97AB1A922}"/>
                </a:ext>
              </a:extLst>
            </p:cNvPr>
            <p:cNvSpPr/>
            <p:nvPr/>
          </p:nvSpPr>
          <p:spPr>
            <a:xfrm>
              <a:off x="4075771" y="6126821"/>
              <a:ext cx="535258" cy="535258"/>
            </a:xfrm>
            <a:prstGeom prst="ellipse">
              <a:avLst/>
            </a:prstGeom>
            <a:pattFill prst="wdDnDiag">
              <a:fgClr>
                <a:schemeClr val="accent5">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aphicFrame>
        <p:nvGraphicFramePr>
          <p:cNvPr id="2" name="Table 2">
            <a:extLst>
              <a:ext uri="{FF2B5EF4-FFF2-40B4-BE49-F238E27FC236}">
                <a16:creationId xmlns:a16="http://schemas.microsoft.com/office/drawing/2014/main" id="{29FDB25B-DEDF-0F4C-9BBF-AA56CBE3D638}"/>
              </a:ext>
            </a:extLst>
          </p:cNvPr>
          <p:cNvGraphicFramePr>
            <a:graphicFrameLocks noGrp="1"/>
          </p:cNvGraphicFramePr>
          <p:nvPr/>
        </p:nvGraphicFramePr>
        <p:xfrm>
          <a:off x="7410253" y="1948981"/>
          <a:ext cx="4305424" cy="3194216"/>
        </p:xfrm>
        <a:graphic>
          <a:graphicData uri="http://schemas.openxmlformats.org/drawingml/2006/table">
            <a:tbl>
              <a:tblPr firstRow="1" bandRow="1">
                <a:tableStyleId>{5940675A-B579-460E-94D1-54222C63F5DA}</a:tableStyleId>
              </a:tblPr>
              <a:tblGrid>
                <a:gridCol w="1076356">
                  <a:extLst>
                    <a:ext uri="{9D8B030D-6E8A-4147-A177-3AD203B41FA5}">
                      <a16:colId xmlns:a16="http://schemas.microsoft.com/office/drawing/2014/main" val="82987230"/>
                    </a:ext>
                  </a:extLst>
                </a:gridCol>
                <a:gridCol w="1076356">
                  <a:extLst>
                    <a:ext uri="{9D8B030D-6E8A-4147-A177-3AD203B41FA5}">
                      <a16:colId xmlns:a16="http://schemas.microsoft.com/office/drawing/2014/main" val="780544533"/>
                    </a:ext>
                  </a:extLst>
                </a:gridCol>
                <a:gridCol w="1076356">
                  <a:extLst>
                    <a:ext uri="{9D8B030D-6E8A-4147-A177-3AD203B41FA5}">
                      <a16:colId xmlns:a16="http://schemas.microsoft.com/office/drawing/2014/main" val="2590789122"/>
                    </a:ext>
                  </a:extLst>
                </a:gridCol>
                <a:gridCol w="1076356">
                  <a:extLst>
                    <a:ext uri="{9D8B030D-6E8A-4147-A177-3AD203B41FA5}">
                      <a16:colId xmlns:a16="http://schemas.microsoft.com/office/drawing/2014/main" val="3674664785"/>
                    </a:ext>
                  </a:extLst>
                </a:gridCol>
              </a:tblGrid>
              <a:tr h="798554">
                <a:tc>
                  <a:txBody>
                    <a:bodyPr/>
                    <a:lstStyle/>
                    <a:p>
                      <a:endParaRPr lang="en-DE"/>
                    </a:p>
                  </a:txBody>
                  <a:tcPr/>
                </a:tc>
                <a:tc>
                  <a:txBody>
                    <a:bodyPr/>
                    <a:lstStyle/>
                    <a:p>
                      <a:endParaRPr lang="en-DE"/>
                    </a:p>
                  </a:txBody>
                  <a:tcPr/>
                </a:tc>
                <a:tc>
                  <a:txBody>
                    <a:bodyPr/>
                    <a:lstStyle/>
                    <a:p>
                      <a:endParaRPr lang="en-DE"/>
                    </a:p>
                  </a:txBody>
                  <a:tcPr/>
                </a:tc>
                <a:tc>
                  <a:txBody>
                    <a:bodyPr/>
                    <a:lstStyle/>
                    <a:p>
                      <a:endParaRPr lang="en-DE"/>
                    </a:p>
                  </a:txBody>
                  <a:tcPr/>
                </a:tc>
                <a:extLst>
                  <a:ext uri="{0D108BD9-81ED-4DB2-BD59-A6C34878D82A}">
                    <a16:rowId xmlns:a16="http://schemas.microsoft.com/office/drawing/2014/main" val="2389595252"/>
                  </a:ext>
                </a:extLst>
              </a:tr>
              <a:tr h="798554">
                <a:tc>
                  <a:txBody>
                    <a:bodyPr/>
                    <a:lstStyle/>
                    <a:p>
                      <a:endParaRPr lang="en-DE"/>
                    </a:p>
                  </a:txBody>
                  <a:tcPr/>
                </a:tc>
                <a:tc>
                  <a:txBody>
                    <a:bodyPr/>
                    <a:lstStyle/>
                    <a:p>
                      <a:endParaRPr lang="en-DE"/>
                    </a:p>
                  </a:txBody>
                  <a:tcPr/>
                </a:tc>
                <a:tc>
                  <a:txBody>
                    <a:bodyPr/>
                    <a:lstStyle/>
                    <a:p>
                      <a:endParaRPr lang="en-DE"/>
                    </a:p>
                  </a:txBody>
                  <a:tcPr/>
                </a:tc>
                <a:tc>
                  <a:txBody>
                    <a:bodyPr/>
                    <a:lstStyle/>
                    <a:p>
                      <a:endParaRPr lang="en-DE"/>
                    </a:p>
                  </a:txBody>
                  <a:tcPr/>
                </a:tc>
                <a:extLst>
                  <a:ext uri="{0D108BD9-81ED-4DB2-BD59-A6C34878D82A}">
                    <a16:rowId xmlns:a16="http://schemas.microsoft.com/office/drawing/2014/main" val="3242414592"/>
                  </a:ext>
                </a:extLst>
              </a:tr>
              <a:tr h="798554">
                <a:tc>
                  <a:txBody>
                    <a:bodyPr/>
                    <a:lstStyle/>
                    <a:p>
                      <a:endParaRPr lang="en-DE"/>
                    </a:p>
                  </a:txBody>
                  <a:tcPr/>
                </a:tc>
                <a:tc>
                  <a:txBody>
                    <a:bodyPr/>
                    <a:lstStyle/>
                    <a:p>
                      <a:endParaRPr lang="en-DE"/>
                    </a:p>
                  </a:txBody>
                  <a:tcPr/>
                </a:tc>
                <a:tc>
                  <a:txBody>
                    <a:bodyPr/>
                    <a:lstStyle/>
                    <a:p>
                      <a:endParaRPr lang="en-DE"/>
                    </a:p>
                  </a:txBody>
                  <a:tcPr/>
                </a:tc>
                <a:tc>
                  <a:txBody>
                    <a:bodyPr/>
                    <a:lstStyle/>
                    <a:p>
                      <a:endParaRPr lang="en-DE"/>
                    </a:p>
                  </a:txBody>
                  <a:tcPr/>
                </a:tc>
                <a:extLst>
                  <a:ext uri="{0D108BD9-81ED-4DB2-BD59-A6C34878D82A}">
                    <a16:rowId xmlns:a16="http://schemas.microsoft.com/office/drawing/2014/main" val="1350606531"/>
                  </a:ext>
                </a:extLst>
              </a:tr>
              <a:tr h="798554">
                <a:tc>
                  <a:txBody>
                    <a:bodyPr/>
                    <a:lstStyle/>
                    <a:p>
                      <a:endParaRPr lang="en-DE"/>
                    </a:p>
                  </a:txBody>
                  <a:tcPr/>
                </a:tc>
                <a:tc>
                  <a:txBody>
                    <a:bodyPr/>
                    <a:lstStyle/>
                    <a:p>
                      <a:endParaRPr lang="en-DE"/>
                    </a:p>
                  </a:txBody>
                  <a:tcPr/>
                </a:tc>
                <a:tc>
                  <a:txBody>
                    <a:bodyPr/>
                    <a:lstStyle/>
                    <a:p>
                      <a:endParaRPr lang="en-DE"/>
                    </a:p>
                  </a:txBody>
                  <a:tcPr/>
                </a:tc>
                <a:tc>
                  <a:txBody>
                    <a:bodyPr/>
                    <a:lstStyle/>
                    <a:p>
                      <a:endParaRPr lang="en-DE" dirty="0"/>
                    </a:p>
                  </a:txBody>
                  <a:tcPr/>
                </a:tc>
                <a:extLst>
                  <a:ext uri="{0D108BD9-81ED-4DB2-BD59-A6C34878D82A}">
                    <a16:rowId xmlns:a16="http://schemas.microsoft.com/office/drawing/2014/main" val="4189669402"/>
                  </a:ext>
                </a:extLst>
              </a:tr>
            </a:tbl>
          </a:graphicData>
        </a:graphic>
      </p:graphicFrame>
      <p:sp>
        <p:nvSpPr>
          <p:cNvPr id="4" name="TextBox 3">
            <a:extLst>
              <a:ext uri="{FF2B5EF4-FFF2-40B4-BE49-F238E27FC236}">
                <a16:creationId xmlns:a16="http://schemas.microsoft.com/office/drawing/2014/main" id="{08D22EFE-6EEE-1F4E-949F-7D8C2DD86845}"/>
              </a:ext>
            </a:extLst>
          </p:cNvPr>
          <p:cNvSpPr txBox="1"/>
          <p:nvPr/>
        </p:nvSpPr>
        <p:spPr>
          <a:xfrm>
            <a:off x="7656162" y="1504073"/>
            <a:ext cx="442750" cy="369332"/>
          </a:xfrm>
          <a:prstGeom prst="rect">
            <a:avLst/>
          </a:prstGeom>
          <a:noFill/>
        </p:spPr>
        <p:txBody>
          <a:bodyPr wrap="none" rtlCol="0">
            <a:spAutoFit/>
          </a:bodyPr>
          <a:lstStyle/>
          <a:p>
            <a:r>
              <a:rPr lang="en-DE" dirty="0"/>
              <a:t>AR</a:t>
            </a:r>
          </a:p>
        </p:txBody>
      </p:sp>
      <p:sp>
        <p:nvSpPr>
          <p:cNvPr id="91" name="TextBox 90">
            <a:extLst>
              <a:ext uri="{FF2B5EF4-FFF2-40B4-BE49-F238E27FC236}">
                <a16:creationId xmlns:a16="http://schemas.microsoft.com/office/drawing/2014/main" id="{22FAAEBC-4B5E-5241-B260-F393A99621C1}"/>
              </a:ext>
            </a:extLst>
          </p:cNvPr>
          <p:cNvSpPr txBox="1"/>
          <p:nvPr/>
        </p:nvSpPr>
        <p:spPr>
          <a:xfrm>
            <a:off x="8833119" y="1525891"/>
            <a:ext cx="420308" cy="369332"/>
          </a:xfrm>
          <a:prstGeom prst="rect">
            <a:avLst/>
          </a:prstGeom>
          <a:noFill/>
        </p:spPr>
        <p:txBody>
          <a:bodyPr wrap="none" rtlCol="0">
            <a:spAutoFit/>
          </a:bodyPr>
          <a:lstStyle/>
          <a:p>
            <a:r>
              <a:rPr lang="en-DE" dirty="0"/>
              <a:t>aR</a:t>
            </a:r>
          </a:p>
        </p:txBody>
      </p:sp>
      <p:sp>
        <p:nvSpPr>
          <p:cNvPr id="92" name="TextBox 91">
            <a:extLst>
              <a:ext uri="{FF2B5EF4-FFF2-40B4-BE49-F238E27FC236}">
                <a16:creationId xmlns:a16="http://schemas.microsoft.com/office/drawing/2014/main" id="{7311ED69-AE2C-C348-AF4B-49D98158AFAD}"/>
              </a:ext>
            </a:extLst>
          </p:cNvPr>
          <p:cNvSpPr txBox="1"/>
          <p:nvPr/>
        </p:nvSpPr>
        <p:spPr>
          <a:xfrm>
            <a:off x="9885797" y="1524001"/>
            <a:ext cx="397866" cy="369332"/>
          </a:xfrm>
          <a:prstGeom prst="rect">
            <a:avLst/>
          </a:prstGeom>
          <a:noFill/>
        </p:spPr>
        <p:txBody>
          <a:bodyPr wrap="none" rtlCol="0">
            <a:spAutoFit/>
          </a:bodyPr>
          <a:lstStyle/>
          <a:p>
            <a:r>
              <a:rPr lang="en-DE" dirty="0"/>
              <a:t>Ar</a:t>
            </a:r>
          </a:p>
        </p:txBody>
      </p:sp>
      <p:sp>
        <p:nvSpPr>
          <p:cNvPr id="93" name="TextBox 92">
            <a:extLst>
              <a:ext uri="{FF2B5EF4-FFF2-40B4-BE49-F238E27FC236}">
                <a16:creationId xmlns:a16="http://schemas.microsoft.com/office/drawing/2014/main" id="{1C96ECC2-E78C-9D42-80E4-D3CF5C20888D}"/>
              </a:ext>
            </a:extLst>
          </p:cNvPr>
          <p:cNvSpPr txBox="1"/>
          <p:nvPr/>
        </p:nvSpPr>
        <p:spPr>
          <a:xfrm>
            <a:off x="11023164" y="1524001"/>
            <a:ext cx="375424" cy="369332"/>
          </a:xfrm>
          <a:prstGeom prst="rect">
            <a:avLst/>
          </a:prstGeom>
          <a:noFill/>
        </p:spPr>
        <p:txBody>
          <a:bodyPr wrap="none" rtlCol="0">
            <a:spAutoFit/>
          </a:bodyPr>
          <a:lstStyle/>
          <a:p>
            <a:r>
              <a:rPr lang="en-DE" dirty="0"/>
              <a:t>ar</a:t>
            </a:r>
          </a:p>
        </p:txBody>
      </p:sp>
      <p:sp>
        <p:nvSpPr>
          <p:cNvPr id="94" name="TextBox 93">
            <a:extLst>
              <a:ext uri="{FF2B5EF4-FFF2-40B4-BE49-F238E27FC236}">
                <a16:creationId xmlns:a16="http://schemas.microsoft.com/office/drawing/2014/main" id="{4FED602B-9585-FE4C-B2F0-9C9EE06CFBEA}"/>
              </a:ext>
            </a:extLst>
          </p:cNvPr>
          <p:cNvSpPr txBox="1"/>
          <p:nvPr/>
        </p:nvSpPr>
        <p:spPr>
          <a:xfrm>
            <a:off x="7001081" y="2933969"/>
            <a:ext cx="420308" cy="369332"/>
          </a:xfrm>
          <a:prstGeom prst="rect">
            <a:avLst/>
          </a:prstGeom>
          <a:noFill/>
        </p:spPr>
        <p:txBody>
          <a:bodyPr wrap="none" rtlCol="0">
            <a:spAutoFit/>
          </a:bodyPr>
          <a:lstStyle/>
          <a:p>
            <a:r>
              <a:rPr lang="en-DE" dirty="0"/>
              <a:t>aR</a:t>
            </a:r>
          </a:p>
        </p:txBody>
      </p:sp>
      <p:sp>
        <p:nvSpPr>
          <p:cNvPr id="95" name="TextBox 94">
            <a:extLst>
              <a:ext uri="{FF2B5EF4-FFF2-40B4-BE49-F238E27FC236}">
                <a16:creationId xmlns:a16="http://schemas.microsoft.com/office/drawing/2014/main" id="{708E3128-38A7-514D-9AF2-F7E367B2D326}"/>
              </a:ext>
            </a:extLst>
          </p:cNvPr>
          <p:cNvSpPr txBox="1"/>
          <p:nvPr/>
        </p:nvSpPr>
        <p:spPr>
          <a:xfrm>
            <a:off x="7013180" y="2151630"/>
            <a:ext cx="442750" cy="369332"/>
          </a:xfrm>
          <a:prstGeom prst="rect">
            <a:avLst/>
          </a:prstGeom>
          <a:noFill/>
        </p:spPr>
        <p:txBody>
          <a:bodyPr wrap="none" rtlCol="0">
            <a:spAutoFit/>
          </a:bodyPr>
          <a:lstStyle/>
          <a:p>
            <a:r>
              <a:rPr lang="en-DE" dirty="0"/>
              <a:t>AR</a:t>
            </a:r>
          </a:p>
        </p:txBody>
      </p:sp>
      <p:sp>
        <p:nvSpPr>
          <p:cNvPr id="96" name="TextBox 95">
            <a:extLst>
              <a:ext uri="{FF2B5EF4-FFF2-40B4-BE49-F238E27FC236}">
                <a16:creationId xmlns:a16="http://schemas.microsoft.com/office/drawing/2014/main" id="{70A04F22-85FA-8B46-959F-DEA0D022D421}"/>
              </a:ext>
            </a:extLst>
          </p:cNvPr>
          <p:cNvSpPr txBox="1"/>
          <p:nvPr/>
        </p:nvSpPr>
        <p:spPr>
          <a:xfrm>
            <a:off x="7032225" y="3733860"/>
            <a:ext cx="397866" cy="369332"/>
          </a:xfrm>
          <a:prstGeom prst="rect">
            <a:avLst/>
          </a:prstGeom>
          <a:noFill/>
        </p:spPr>
        <p:txBody>
          <a:bodyPr wrap="none" rtlCol="0">
            <a:spAutoFit/>
          </a:bodyPr>
          <a:lstStyle/>
          <a:p>
            <a:r>
              <a:rPr lang="en-DE" dirty="0"/>
              <a:t>Ar</a:t>
            </a:r>
          </a:p>
        </p:txBody>
      </p:sp>
      <p:sp>
        <p:nvSpPr>
          <p:cNvPr id="97" name="TextBox 96">
            <a:extLst>
              <a:ext uri="{FF2B5EF4-FFF2-40B4-BE49-F238E27FC236}">
                <a16:creationId xmlns:a16="http://schemas.microsoft.com/office/drawing/2014/main" id="{5EB8EF3D-8A33-264F-BF19-925E3CB8BE1B}"/>
              </a:ext>
            </a:extLst>
          </p:cNvPr>
          <p:cNvSpPr txBox="1"/>
          <p:nvPr/>
        </p:nvSpPr>
        <p:spPr>
          <a:xfrm>
            <a:off x="7054167" y="4514309"/>
            <a:ext cx="375424" cy="369332"/>
          </a:xfrm>
          <a:prstGeom prst="rect">
            <a:avLst/>
          </a:prstGeom>
          <a:noFill/>
        </p:spPr>
        <p:txBody>
          <a:bodyPr wrap="none" rtlCol="0">
            <a:spAutoFit/>
          </a:bodyPr>
          <a:lstStyle/>
          <a:p>
            <a:r>
              <a:rPr lang="en-DE" dirty="0"/>
              <a:t>ar</a:t>
            </a:r>
          </a:p>
        </p:txBody>
      </p:sp>
      <p:sp>
        <p:nvSpPr>
          <p:cNvPr id="98" name="Rectangle 97">
            <a:extLst>
              <a:ext uri="{FF2B5EF4-FFF2-40B4-BE49-F238E27FC236}">
                <a16:creationId xmlns:a16="http://schemas.microsoft.com/office/drawing/2014/main" id="{8DA56A0C-E633-3D42-B239-B02CBE7C11B5}"/>
              </a:ext>
            </a:extLst>
          </p:cNvPr>
          <p:cNvSpPr/>
          <p:nvPr/>
        </p:nvSpPr>
        <p:spPr>
          <a:xfrm>
            <a:off x="7656162" y="2099154"/>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3E99706B-74D0-B041-B668-53B5104AB313}"/>
              </a:ext>
            </a:extLst>
          </p:cNvPr>
          <p:cNvSpPr/>
          <p:nvPr/>
        </p:nvSpPr>
        <p:spPr>
          <a:xfrm>
            <a:off x="8718169" y="211700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5E9CDD34-E835-DA4F-865F-72B536531B7B}"/>
              </a:ext>
            </a:extLst>
          </p:cNvPr>
          <p:cNvSpPr/>
          <p:nvPr/>
        </p:nvSpPr>
        <p:spPr>
          <a:xfrm>
            <a:off x="9827942" y="211425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Rectangle 100">
            <a:extLst>
              <a:ext uri="{FF2B5EF4-FFF2-40B4-BE49-F238E27FC236}">
                <a16:creationId xmlns:a16="http://schemas.microsoft.com/office/drawing/2014/main" id="{91159776-BAA3-A845-BE26-1568C7FB721A}"/>
              </a:ext>
            </a:extLst>
          </p:cNvPr>
          <p:cNvSpPr/>
          <p:nvPr/>
        </p:nvSpPr>
        <p:spPr>
          <a:xfrm>
            <a:off x="10889949" y="2142557"/>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Rectangle 101">
            <a:extLst>
              <a:ext uri="{FF2B5EF4-FFF2-40B4-BE49-F238E27FC236}">
                <a16:creationId xmlns:a16="http://schemas.microsoft.com/office/drawing/2014/main" id="{A0069AFC-55A6-DB4C-ADC3-6CF654268A45}"/>
              </a:ext>
            </a:extLst>
          </p:cNvPr>
          <p:cNvSpPr/>
          <p:nvPr/>
        </p:nvSpPr>
        <p:spPr>
          <a:xfrm>
            <a:off x="9827942" y="2915004"/>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3" name="Rectangle 102">
            <a:extLst>
              <a:ext uri="{FF2B5EF4-FFF2-40B4-BE49-F238E27FC236}">
                <a16:creationId xmlns:a16="http://schemas.microsoft.com/office/drawing/2014/main" id="{C7A42E6A-26AA-A943-A656-588075714674}"/>
              </a:ext>
            </a:extLst>
          </p:cNvPr>
          <p:cNvSpPr/>
          <p:nvPr/>
        </p:nvSpPr>
        <p:spPr>
          <a:xfrm>
            <a:off x="7656162" y="289507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4" name="Rectangle 103">
            <a:extLst>
              <a:ext uri="{FF2B5EF4-FFF2-40B4-BE49-F238E27FC236}">
                <a16:creationId xmlns:a16="http://schemas.microsoft.com/office/drawing/2014/main" id="{109CC6C2-B8E1-464F-858F-DC2B4957B693}"/>
              </a:ext>
            </a:extLst>
          </p:cNvPr>
          <p:cNvSpPr/>
          <p:nvPr/>
        </p:nvSpPr>
        <p:spPr>
          <a:xfrm>
            <a:off x="7656162" y="3729902"/>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104">
            <a:extLst>
              <a:ext uri="{FF2B5EF4-FFF2-40B4-BE49-F238E27FC236}">
                <a16:creationId xmlns:a16="http://schemas.microsoft.com/office/drawing/2014/main" id="{BCA45DE7-044D-7447-AAC4-E7B73D275031}"/>
              </a:ext>
            </a:extLst>
          </p:cNvPr>
          <p:cNvSpPr/>
          <p:nvPr/>
        </p:nvSpPr>
        <p:spPr>
          <a:xfrm>
            <a:off x="7670605" y="45136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 name="Rectangle 105">
            <a:extLst>
              <a:ext uri="{FF2B5EF4-FFF2-40B4-BE49-F238E27FC236}">
                <a16:creationId xmlns:a16="http://schemas.microsoft.com/office/drawing/2014/main" id="{A990AD3E-FA00-204D-BE8B-275AD1F12A1E}"/>
              </a:ext>
            </a:extLst>
          </p:cNvPr>
          <p:cNvSpPr/>
          <p:nvPr/>
        </p:nvSpPr>
        <p:spPr>
          <a:xfrm>
            <a:off x="8751984" y="370406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Oval 106">
            <a:extLst>
              <a:ext uri="{FF2B5EF4-FFF2-40B4-BE49-F238E27FC236}">
                <a16:creationId xmlns:a16="http://schemas.microsoft.com/office/drawing/2014/main" id="{64AC7371-3C9D-C641-ACA7-555CC30DE886}"/>
              </a:ext>
            </a:extLst>
          </p:cNvPr>
          <p:cNvSpPr/>
          <p:nvPr/>
        </p:nvSpPr>
        <p:spPr>
          <a:xfrm>
            <a:off x="8715222" y="2898002"/>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 name="Oval 107">
            <a:extLst>
              <a:ext uri="{FF2B5EF4-FFF2-40B4-BE49-F238E27FC236}">
                <a16:creationId xmlns:a16="http://schemas.microsoft.com/office/drawing/2014/main" id="{5EEADD4E-8CCA-E44F-BA9B-E7203235E425}"/>
              </a:ext>
            </a:extLst>
          </p:cNvPr>
          <p:cNvSpPr/>
          <p:nvPr/>
        </p:nvSpPr>
        <p:spPr>
          <a:xfrm>
            <a:off x="10881352" y="2914186"/>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9" name="Oval 108">
            <a:extLst>
              <a:ext uri="{FF2B5EF4-FFF2-40B4-BE49-F238E27FC236}">
                <a16:creationId xmlns:a16="http://schemas.microsoft.com/office/drawing/2014/main" id="{6C7DA2FC-3CE9-0F47-B7DE-49087CAF3D57}"/>
              </a:ext>
            </a:extLst>
          </p:cNvPr>
          <p:cNvSpPr/>
          <p:nvPr/>
        </p:nvSpPr>
        <p:spPr>
          <a:xfrm>
            <a:off x="8740932" y="4461250"/>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Rectangle 109">
            <a:extLst>
              <a:ext uri="{FF2B5EF4-FFF2-40B4-BE49-F238E27FC236}">
                <a16:creationId xmlns:a16="http://schemas.microsoft.com/office/drawing/2014/main" id="{0A981657-44BC-A04D-8540-8AA3A3E77743}"/>
              </a:ext>
            </a:extLst>
          </p:cNvPr>
          <p:cNvSpPr/>
          <p:nvPr/>
        </p:nvSpPr>
        <p:spPr>
          <a:xfrm>
            <a:off x="9827942" y="3721359"/>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A4793FFA-091E-1041-8FF9-8212F37D0173}"/>
              </a:ext>
            </a:extLst>
          </p:cNvPr>
          <p:cNvSpPr/>
          <p:nvPr/>
        </p:nvSpPr>
        <p:spPr>
          <a:xfrm>
            <a:off x="9838452" y="4478397"/>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2" name="Rectangle 111">
            <a:extLst>
              <a:ext uri="{FF2B5EF4-FFF2-40B4-BE49-F238E27FC236}">
                <a16:creationId xmlns:a16="http://schemas.microsoft.com/office/drawing/2014/main" id="{2DB7B08D-FE7A-D545-BAFE-3121FC10FEA7}"/>
              </a:ext>
            </a:extLst>
          </p:cNvPr>
          <p:cNvSpPr/>
          <p:nvPr/>
        </p:nvSpPr>
        <p:spPr>
          <a:xfrm>
            <a:off x="10889663" y="3729902"/>
            <a:ext cx="535258" cy="535258"/>
          </a:xfrm>
          <a:prstGeom prst="rect">
            <a:avLst/>
          </a:prstGeom>
          <a:pattFill prst="wdDnDiag">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Oval 112">
            <a:extLst>
              <a:ext uri="{FF2B5EF4-FFF2-40B4-BE49-F238E27FC236}">
                <a16:creationId xmlns:a16="http://schemas.microsoft.com/office/drawing/2014/main" id="{3B47CAC5-ABA8-7B40-8F84-FEA4F565358C}"/>
              </a:ext>
            </a:extLst>
          </p:cNvPr>
          <p:cNvSpPr/>
          <p:nvPr/>
        </p:nvSpPr>
        <p:spPr>
          <a:xfrm>
            <a:off x="10875315" y="4496872"/>
            <a:ext cx="535258" cy="535258"/>
          </a:xfrm>
          <a:prstGeom prst="ellipse">
            <a:avLst/>
          </a:prstGeom>
          <a:pattFill prst="wdDnDiag">
            <a:fgClr>
              <a:schemeClr val="accent5">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TextBox 5">
            <a:extLst>
              <a:ext uri="{FF2B5EF4-FFF2-40B4-BE49-F238E27FC236}">
                <a16:creationId xmlns:a16="http://schemas.microsoft.com/office/drawing/2014/main" id="{8023AFA1-CDF9-0E41-A672-10D162334A2C}"/>
              </a:ext>
            </a:extLst>
          </p:cNvPr>
          <p:cNvSpPr txBox="1"/>
          <p:nvPr/>
        </p:nvSpPr>
        <p:spPr>
          <a:xfrm>
            <a:off x="8833119" y="5733337"/>
            <a:ext cx="1051891" cy="461665"/>
          </a:xfrm>
          <a:prstGeom prst="rect">
            <a:avLst/>
          </a:prstGeom>
          <a:noFill/>
        </p:spPr>
        <p:txBody>
          <a:bodyPr wrap="none" rtlCol="0">
            <a:spAutoFit/>
          </a:bodyPr>
          <a:lstStyle/>
          <a:p>
            <a:r>
              <a:rPr lang="en-DE" sz="2400" dirty="0"/>
              <a:t>9:3:3:1</a:t>
            </a:r>
          </a:p>
        </p:txBody>
      </p:sp>
      <p:sp>
        <p:nvSpPr>
          <p:cNvPr id="64" name="TextBox 63">
            <a:extLst>
              <a:ext uri="{FF2B5EF4-FFF2-40B4-BE49-F238E27FC236}">
                <a16:creationId xmlns:a16="http://schemas.microsoft.com/office/drawing/2014/main" id="{3EE09F5B-98EA-F241-AF28-334003D92E79}"/>
              </a:ext>
            </a:extLst>
          </p:cNvPr>
          <p:cNvSpPr txBox="1"/>
          <p:nvPr/>
        </p:nvSpPr>
        <p:spPr>
          <a:xfrm>
            <a:off x="1458660" y="1548091"/>
            <a:ext cx="700833" cy="369332"/>
          </a:xfrm>
          <a:prstGeom prst="rect">
            <a:avLst/>
          </a:prstGeom>
          <a:noFill/>
        </p:spPr>
        <p:txBody>
          <a:bodyPr wrap="none" rtlCol="0">
            <a:spAutoFit/>
          </a:bodyPr>
          <a:lstStyle/>
          <a:p>
            <a:r>
              <a:rPr lang="en-DE" dirty="0"/>
              <a:t>AARR</a:t>
            </a:r>
          </a:p>
        </p:txBody>
      </p:sp>
      <p:sp>
        <p:nvSpPr>
          <p:cNvPr id="65" name="TextBox 64">
            <a:extLst>
              <a:ext uri="{FF2B5EF4-FFF2-40B4-BE49-F238E27FC236}">
                <a16:creationId xmlns:a16="http://schemas.microsoft.com/office/drawing/2014/main" id="{33DB33EB-3BFB-5343-8392-FA18AF733BA4}"/>
              </a:ext>
            </a:extLst>
          </p:cNvPr>
          <p:cNvSpPr txBox="1"/>
          <p:nvPr/>
        </p:nvSpPr>
        <p:spPr>
          <a:xfrm>
            <a:off x="3188459" y="1494780"/>
            <a:ext cx="566181" cy="369332"/>
          </a:xfrm>
          <a:prstGeom prst="rect">
            <a:avLst/>
          </a:prstGeom>
          <a:noFill/>
        </p:spPr>
        <p:txBody>
          <a:bodyPr wrap="none" rtlCol="0">
            <a:spAutoFit/>
          </a:bodyPr>
          <a:lstStyle/>
          <a:p>
            <a:r>
              <a:rPr lang="en-DE" dirty="0"/>
              <a:t>aarr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utoUpdateAnimBg="0"/>
      <p:bldP spid="55" grpId="0" animBg="1"/>
      <p:bldP spid="56" grpId="0" animBg="1"/>
      <p:bldP spid="60" grpId="0" animBg="1"/>
      <p:bldP spid="61" grpId="0" animBg="1"/>
      <p:bldP spid="4" grpId="0"/>
      <p:bldP spid="91" grpId="0"/>
      <p:bldP spid="92" grpId="0"/>
      <p:bldP spid="93" grpId="0"/>
      <p:bldP spid="94" grpId="0"/>
      <p:bldP spid="95" grpId="0"/>
      <p:bldP spid="96" grpId="0"/>
      <p:bldP spid="97" grpId="0"/>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6"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
            <a:extLst>
              <a:ext uri="{FF2B5EF4-FFF2-40B4-BE49-F238E27FC236}">
                <a16:creationId xmlns:a16="http://schemas.microsoft.com/office/drawing/2014/main" id="{3E134BD6-74DF-D449-BE3C-B6629A69BC3F}"/>
              </a:ext>
            </a:extLst>
          </p:cNvPr>
          <p:cNvSpPr txBox="1">
            <a:spLocks noChangeArrowheads="1"/>
          </p:cNvSpPr>
          <p:nvPr/>
        </p:nvSpPr>
        <p:spPr bwMode="auto">
          <a:xfrm>
            <a:off x="3908608" y="649827"/>
            <a:ext cx="56515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spcBef>
                <a:spcPct val="0"/>
              </a:spcBef>
              <a:spcAft>
                <a:spcPts val="1200"/>
              </a:spcAft>
            </a:pPr>
            <a:r>
              <a:rPr lang="en-GB" altLang="de-DE" sz="2000" dirty="0">
                <a:latin typeface="+mn-lt"/>
              </a:rPr>
              <a:t>phenotypes are determined by discrete units (genes) that are inherited intact and unchanged through generations: </a:t>
            </a:r>
            <a:r>
              <a:rPr lang="en-GB" altLang="de-DE" sz="2000" i="1" dirty="0">
                <a:latin typeface="+mn-lt"/>
              </a:rPr>
              <a:t>particulate inheritance</a:t>
            </a:r>
          </a:p>
          <a:p>
            <a:pPr marL="285750" indent="-285750">
              <a:spcBef>
                <a:spcPct val="0"/>
              </a:spcBef>
              <a:spcAft>
                <a:spcPts val="1200"/>
              </a:spcAft>
            </a:pPr>
            <a:r>
              <a:rPr lang="en-GB" altLang="de-DE" sz="2000" dirty="0">
                <a:latin typeface="+mn-lt"/>
              </a:rPr>
              <a:t>Published in 1866 in the </a:t>
            </a:r>
            <a:r>
              <a:rPr lang="en-GB" altLang="de-DE" sz="2000" i="1" dirty="0">
                <a:latin typeface="+mn-lt"/>
              </a:rPr>
              <a:t>Proceedings of the Natural Sciences of </a:t>
            </a:r>
            <a:r>
              <a:rPr lang="en-GB" altLang="de-DE" sz="2000" i="1" dirty="0" err="1">
                <a:latin typeface="+mn-lt"/>
              </a:rPr>
              <a:t>Brünn</a:t>
            </a:r>
            <a:r>
              <a:rPr lang="en-GB" altLang="de-DE" sz="2000" dirty="0">
                <a:latin typeface="+mn-lt"/>
              </a:rPr>
              <a:t> (in German)</a:t>
            </a:r>
          </a:p>
          <a:p>
            <a:pPr marL="285750" indent="-285750">
              <a:spcBef>
                <a:spcPct val="0"/>
              </a:spcBef>
              <a:spcAft>
                <a:spcPts val="1200"/>
              </a:spcAft>
            </a:pPr>
            <a:r>
              <a:rPr lang="en-GB" altLang="de-DE" sz="2000" dirty="0">
                <a:latin typeface="+mn-lt"/>
              </a:rPr>
              <a:t>Darwin’s contemporary, but unnoticed for 35 years!</a:t>
            </a:r>
          </a:p>
          <a:p>
            <a:pPr>
              <a:spcBef>
                <a:spcPct val="0"/>
              </a:spcBef>
              <a:spcAft>
                <a:spcPts val="1200"/>
              </a:spcAft>
              <a:buNone/>
            </a:pPr>
            <a:endParaRPr lang="en-GB" altLang="de-DE" sz="2000" dirty="0">
              <a:latin typeface="+mn-lt"/>
            </a:endParaRPr>
          </a:p>
          <a:p>
            <a:pPr>
              <a:spcBef>
                <a:spcPct val="0"/>
              </a:spcBef>
              <a:spcAft>
                <a:spcPts val="1200"/>
              </a:spcAft>
              <a:buNone/>
            </a:pPr>
            <a:r>
              <a:rPr lang="en-GB" altLang="de-DE" sz="2000" dirty="0">
                <a:latin typeface="+mn-lt"/>
              </a:rPr>
              <a:t>Establishes the first and most fundamental prediction of population genetics: </a:t>
            </a:r>
            <a:r>
              <a:rPr lang="en-GB" altLang="de-DE" sz="2000" b="1" i="1" dirty="0">
                <a:latin typeface="+mn-lt"/>
              </a:rPr>
              <a:t>expected genotypic frequencies</a:t>
            </a:r>
          </a:p>
        </p:txBody>
      </p:sp>
      <p:pic>
        <p:nvPicPr>
          <p:cNvPr id="73730" name="Picture 6" descr="Mendel.jpg">
            <a:extLst>
              <a:ext uri="{FF2B5EF4-FFF2-40B4-BE49-F238E27FC236}">
                <a16:creationId xmlns:a16="http://schemas.microsoft.com/office/drawing/2014/main" id="{89673B34-E045-C54F-98E0-D648D56B7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5673" y="314648"/>
            <a:ext cx="17430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isum_sativum.png">
            <a:extLst>
              <a:ext uri="{FF2B5EF4-FFF2-40B4-BE49-F238E27FC236}">
                <a16:creationId xmlns:a16="http://schemas.microsoft.com/office/drawing/2014/main" id="{182DD419-EA6D-8B47-9E8A-5F87225A4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058" y="1047751"/>
            <a:ext cx="33528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1398AAE3-8B0A-C149-BE54-756436E80FD6}"/>
              </a:ext>
            </a:extLst>
          </p:cNvPr>
          <p:cNvSpPr txBox="1">
            <a:spLocks noChangeArrowheads="1"/>
          </p:cNvSpPr>
          <p:nvPr/>
        </p:nvSpPr>
        <p:spPr bwMode="auto">
          <a:xfrm>
            <a:off x="403252" y="506628"/>
            <a:ext cx="6399212" cy="401637"/>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 </a:t>
            </a:r>
            <a:r>
              <a:rPr lang="es-ES_tradnl" altLang="x-none" sz="2000" i="1" cap="small" dirty="0" err="1">
                <a:latin typeface="Arial" charset="0"/>
              </a:rPr>
              <a:t>Gregor</a:t>
            </a:r>
            <a:r>
              <a:rPr lang="es-ES_tradnl" altLang="x-none" sz="2000" i="1" cap="small" dirty="0">
                <a:latin typeface="Arial" charset="0"/>
              </a:rPr>
              <a:t> </a:t>
            </a:r>
            <a:r>
              <a:rPr lang="es-ES_tradnl" altLang="x-none" sz="2000" i="1" cap="small" dirty="0" err="1">
                <a:latin typeface="Arial" charset="0"/>
              </a:rPr>
              <a:t>mendel</a:t>
            </a:r>
            <a:endParaRPr lang="es-ES_tradnl" altLang="x-none" sz="2000" i="1" cap="small"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0FEC-5F0C-694D-974C-D182AED2A6CC}"/>
              </a:ext>
            </a:extLst>
          </p:cNvPr>
          <p:cNvSpPr>
            <a:spLocks noGrp="1"/>
          </p:cNvSpPr>
          <p:nvPr>
            <p:ph type="title"/>
          </p:nvPr>
        </p:nvSpPr>
        <p:spPr>
          <a:xfrm>
            <a:off x="203015" y="276695"/>
            <a:ext cx="9487394" cy="1119290"/>
          </a:xfrm>
        </p:spPr>
        <p:txBody>
          <a:bodyPr>
            <a:normAutofit fontScale="90000"/>
          </a:bodyPr>
          <a:lstStyle/>
          <a:p>
            <a:r>
              <a:rPr lang="en-US" dirty="0"/>
              <a:t>Allele frequencies, genotype frequencies, and HW equilibrium</a:t>
            </a:r>
            <a:endParaRPr lang="en-DE" dirty="0"/>
          </a:p>
        </p:txBody>
      </p:sp>
      <p:sp>
        <p:nvSpPr>
          <p:cNvPr id="8" name="TextBox 7">
            <a:extLst>
              <a:ext uri="{FF2B5EF4-FFF2-40B4-BE49-F238E27FC236}">
                <a16:creationId xmlns:a16="http://schemas.microsoft.com/office/drawing/2014/main" id="{65F8301F-D358-0849-8B7C-AC8ADC4A4A40}"/>
              </a:ext>
            </a:extLst>
          </p:cNvPr>
          <p:cNvSpPr txBox="1"/>
          <p:nvPr/>
        </p:nvSpPr>
        <p:spPr>
          <a:xfrm>
            <a:off x="533353" y="2635306"/>
            <a:ext cx="11125294" cy="3785652"/>
          </a:xfrm>
          <a:prstGeom prst="rect">
            <a:avLst/>
          </a:prstGeom>
          <a:noFill/>
        </p:spPr>
        <p:txBody>
          <a:bodyPr wrap="square" rtlCol="0">
            <a:spAutoFit/>
          </a:bodyPr>
          <a:lstStyle/>
          <a:p>
            <a:r>
              <a:rPr lang="en-DE" sz="2400" b="1" dirty="0"/>
              <a:t>Locus: </a:t>
            </a:r>
            <a:r>
              <a:rPr lang="en-DE" sz="2400" dirty="0"/>
              <a:t>any location in the genome: gene, single basepair, microsatellite….</a:t>
            </a:r>
          </a:p>
          <a:p>
            <a:endParaRPr lang="en-US" sz="2400" dirty="0"/>
          </a:p>
          <a:p>
            <a:r>
              <a:rPr lang="en-US" sz="2400" b="1" dirty="0"/>
              <a:t>A</a:t>
            </a:r>
            <a:r>
              <a:rPr lang="en-DE" sz="2400" b="1" dirty="0"/>
              <a:t>llele: </a:t>
            </a:r>
            <a:r>
              <a:rPr lang="en-DE" sz="2400" dirty="0"/>
              <a:t>the variants at a locus (polymorphic when more than one)</a:t>
            </a:r>
          </a:p>
          <a:p>
            <a:endParaRPr lang="en-US" sz="2400" dirty="0"/>
          </a:p>
          <a:p>
            <a:r>
              <a:rPr lang="en-US" sz="2400" b="1" dirty="0"/>
              <a:t>G</a:t>
            </a:r>
            <a:r>
              <a:rPr lang="en-DE" sz="2400" b="1" dirty="0"/>
              <a:t>enotype: </a:t>
            </a:r>
            <a:r>
              <a:rPr lang="en-US" altLang="de-DE" sz="2400" dirty="0"/>
              <a:t>set of alleles possessed by an individual (at one locus or several loci)</a:t>
            </a:r>
          </a:p>
          <a:p>
            <a:endParaRPr lang="en-US" altLang="de-DE" sz="2400" dirty="0"/>
          </a:p>
          <a:p>
            <a:r>
              <a:rPr lang="en-US" sz="2400" b="1" dirty="0"/>
              <a:t>P</a:t>
            </a:r>
            <a:r>
              <a:rPr lang="en-DE" sz="2400" b="1" dirty="0"/>
              <a:t>henotype:</a:t>
            </a:r>
            <a:r>
              <a:rPr lang="en-US" altLang="de-DE" sz="2400" b="1" dirty="0"/>
              <a:t> </a:t>
            </a:r>
            <a:r>
              <a:rPr lang="en-US" altLang="de-DE" sz="2400" dirty="0"/>
              <a:t>an organism's observable attribute (morphological, developmental, biochemical, physiological, behavioral, ...) </a:t>
            </a:r>
          </a:p>
          <a:p>
            <a:endParaRPr lang="en-US" altLang="de-DE" sz="2400" dirty="0"/>
          </a:p>
          <a:p>
            <a:endParaRPr lang="en-DE" sz="2400" dirty="0"/>
          </a:p>
        </p:txBody>
      </p:sp>
      <p:sp>
        <p:nvSpPr>
          <p:cNvPr id="9" name="TextBox 8">
            <a:extLst>
              <a:ext uri="{FF2B5EF4-FFF2-40B4-BE49-F238E27FC236}">
                <a16:creationId xmlns:a16="http://schemas.microsoft.com/office/drawing/2014/main" id="{0C0B3D31-47BA-4145-9561-2529A28EFE2B}"/>
              </a:ext>
            </a:extLst>
          </p:cNvPr>
          <p:cNvSpPr txBox="1"/>
          <p:nvPr/>
        </p:nvSpPr>
        <p:spPr>
          <a:xfrm>
            <a:off x="529431" y="1806649"/>
            <a:ext cx="2103525" cy="523220"/>
          </a:xfrm>
          <a:prstGeom prst="rect">
            <a:avLst/>
          </a:prstGeom>
          <a:noFill/>
        </p:spPr>
        <p:txBody>
          <a:bodyPr wrap="none" rtlCol="0">
            <a:spAutoFit/>
          </a:bodyPr>
          <a:lstStyle/>
          <a:p>
            <a:r>
              <a:rPr lang="en-DE" sz="2800" dirty="0"/>
              <a:t>Definitions….</a:t>
            </a:r>
          </a:p>
        </p:txBody>
      </p:sp>
    </p:spTree>
    <p:extLst>
      <p:ext uri="{BB962C8B-B14F-4D97-AF65-F5344CB8AC3E}">
        <p14:creationId xmlns:p14="http://schemas.microsoft.com/office/powerpoint/2010/main" val="11849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Genoype frequency</a:t>
            </a:r>
          </a:p>
        </p:txBody>
      </p:sp>
      <p:sp>
        <p:nvSpPr>
          <p:cNvPr id="5" name="TextBox 4">
            <a:extLst>
              <a:ext uri="{FF2B5EF4-FFF2-40B4-BE49-F238E27FC236}">
                <a16:creationId xmlns:a16="http://schemas.microsoft.com/office/drawing/2014/main" id="{C4DEEBCE-6AD3-F94E-A5C0-3A72802F9917}"/>
              </a:ext>
            </a:extLst>
          </p:cNvPr>
          <p:cNvSpPr txBox="1"/>
          <p:nvPr/>
        </p:nvSpPr>
        <p:spPr>
          <a:xfrm>
            <a:off x="1351707" y="1952787"/>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1894920" y="255458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2384156" y="1690688"/>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3233980" y="2325623"/>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838200" y="301812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508571" y="2224423"/>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2601748" y="2224422"/>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1840943" y="324895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819749" y="1430725"/>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3" name="TextBox 2">
            <a:extLst>
              <a:ext uri="{FF2B5EF4-FFF2-40B4-BE49-F238E27FC236}">
                <a16:creationId xmlns:a16="http://schemas.microsoft.com/office/drawing/2014/main" id="{4D855EB2-31EB-2C48-8832-54FF66EA9DED}"/>
              </a:ext>
            </a:extLst>
          </p:cNvPr>
          <p:cNvSpPr txBox="1"/>
          <p:nvPr/>
        </p:nvSpPr>
        <p:spPr>
          <a:xfrm>
            <a:off x="7361746" y="3061432"/>
            <a:ext cx="922047" cy="1323439"/>
          </a:xfrm>
          <a:prstGeom prst="rect">
            <a:avLst/>
          </a:prstGeom>
          <a:noFill/>
        </p:spPr>
        <p:txBody>
          <a:bodyPr wrap="none" rtlCol="0">
            <a:spAutoFit/>
          </a:bodyPr>
          <a:lstStyle/>
          <a:p>
            <a:r>
              <a:rPr lang="en-DE" sz="2000" dirty="0"/>
              <a:t>N</a:t>
            </a:r>
            <a:r>
              <a:rPr lang="en-DE" sz="2000" baseline="-25000" dirty="0"/>
              <a:t>AA</a:t>
            </a:r>
            <a:r>
              <a:rPr lang="en-DE" sz="2000" dirty="0"/>
              <a:t> = 3</a:t>
            </a:r>
          </a:p>
          <a:p>
            <a:r>
              <a:rPr lang="en-DE" sz="2000" dirty="0"/>
              <a:t>N</a:t>
            </a:r>
            <a:r>
              <a:rPr lang="en-DE" sz="2000" baseline="-25000" dirty="0"/>
              <a:t>Aa</a:t>
            </a:r>
            <a:r>
              <a:rPr lang="en-DE" sz="2000" dirty="0"/>
              <a:t> = 4</a:t>
            </a:r>
          </a:p>
          <a:p>
            <a:r>
              <a:rPr lang="en-DE" sz="2000" dirty="0"/>
              <a:t>N</a:t>
            </a:r>
            <a:r>
              <a:rPr lang="en-DE" sz="2000" baseline="-25000" dirty="0"/>
              <a:t>aa</a:t>
            </a:r>
            <a:r>
              <a:rPr lang="en-DE" sz="2000" dirty="0"/>
              <a:t> = 2</a:t>
            </a:r>
          </a:p>
          <a:p>
            <a:r>
              <a:rPr lang="en-DE" sz="2000" dirty="0"/>
              <a:t>N = 9</a:t>
            </a:r>
          </a:p>
        </p:txBody>
      </p:sp>
      <p:sp>
        <p:nvSpPr>
          <p:cNvPr id="16" name="TextBox 15">
            <a:extLst>
              <a:ext uri="{FF2B5EF4-FFF2-40B4-BE49-F238E27FC236}">
                <a16:creationId xmlns:a16="http://schemas.microsoft.com/office/drawing/2014/main" id="{60CC44E7-6DBF-9149-9669-92099E9EBDEB}"/>
              </a:ext>
            </a:extLst>
          </p:cNvPr>
          <p:cNvSpPr txBox="1"/>
          <p:nvPr/>
        </p:nvSpPr>
        <p:spPr>
          <a:xfrm>
            <a:off x="7060701" y="4844094"/>
            <a:ext cx="1762021" cy="1015663"/>
          </a:xfrm>
          <a:prstGeom prst="rect">
            <a:avLst/>
          </a:prstGeom>
          <a:noFill/>
        </p:spPr>
        <p:txBody>
          <a:bodyPr wrap="none" rtlCol="0">
            <a:spAutoFit/>
          </a:bodyPr>
          <a:lstStyle/>
          <a:p>
            <a:r>
              <a:rPr lang="en-DE" sz="2000" i="1" dirty="0"/>
              <a:t>f</a:t>
            </a:r>
            <a:r>
              <a:rPr lang="en-DE" sz="2000" baseline="-25000" dirty="0"/>
              <a:t>AA</a:t>
            </a:r>
            <a:r>
              <a:rPr lang="en-DE" sz="2000" dirty="0"/>
              <a:t> = 3/9 = 0.33</a:t>
            </a:r>
          </a:p>
          <a:p>
            <a:r>
              <a:rPr lang="en-DE" sz="2000" i="1" dirty="0"/>
              <a:t>f</a:t>
            </a:r>
            <a:r>
              <a:rPr lang="en-DE" sz="2000" baseline="-25000" dirty="0"/>
              <a:t>Aa</a:t>
            </a:r>
            <a:r>
              <a:rPr lang="en-DE" sz="2000" dirty="0"/>
              <a:t> = 4/9 = 0.44</a:t>
            </a:r>
          </a:p>
          <a:p>
            <a:r>
              <a:rPr lang="en-DE" sz="2000" i="1" dirty="0"/>
              <a:t>f</a:t>
            </a:r>
            <a:r>
              <a:rPr lang="en-DE" sz="2000" baseline="-25000" dirty="0"/>
              <a:t>aa</a:t>
            </a:r>
            <a:r>
              <a:rPr lang="en-DE" sz="2000" dirty="0"/>
              <a:t> = 2/9 = 0.22</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3CE86D-12B1-6040-9418-B68D47EF8445}"/>
                  </a:ext>
                </a:extLst>
              </p:cNvPr>
              <p:cNvSpPr txBox="1"/>
              <p:nvPr/>
            </p:nvSpPr>
            <p:spPr>
              <a:xfrm>
                <a:off x="5742779" y="1609574"/>
                <a:ext cx="1186543"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num>
                      <m:den>
                        <m:r>
                          <a:rPr lang="en-US" sz="2400" i="1">
                            <a:latin typeface="Cambria Math" panose="02040503050406030204" pitchFamily="18" charset="0"/>
                          </a:rPr>
                          <m:t>𝑁</m:t>
                        </m:r>
                      </m:den>
                    </m:f>
                  </m:oMath>
                </a14:m>
                <a:endParaRPr lang="en-DE" sz="2400" dirty="0"/>
              </a:p>
            </p:txBody>
          </p:sp>
        </mc:Choice>
        <mc:Fallback xmlns="">
          <p:sp>
            <p:nvSpPr>
              <p:cNvPr id="18" name="TextBox 17">
                <a:extLst>
                  <a:ext uri="{FF2B5EF4-FFF2-40B4-BE49-F238E27FC236}">
                    <a16:creationId xmlns:a16="http://schemas.microsoft.com/office/drawing/2014/main" id="{253CE86D-12B1-6040-9418-B68D47EF8445}"/>
                  </a:ext>
                </a:extLst>
              </p:cNvPr>
              <p:cNvSpPr txBox="1">
                <a:spLocks noRot="1" noChangeAspect="1" noMove="1" noResize="1" noEditPoints="1" noAdjustHandles="1" noChangeArrowheads="1" noChangeShapeType="1" noTextEdit="1"/>
              </p:cNvSpPr>
              <p:nvPr/>
            </p:nvSpPr>
            <p:spPr>
              <a:xfrm>
                <a:off x="5742779" y="1609574"/>
                <a:ext cx="1186543" cy="614848"/>
              </a:xfrm>
              <a:prstGeom prst="rect">
                <a:avLst/>
              </a:prstGeom>
              <a:blipFill>
                <a:blip r:embed="rId2"/>
                <a:stretch>
                  <a:fillRect l="-8511"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68194E7-93BE-5847-9E30-12E2FDC94D58}"/>
                  </a:ext>
                </a:extLst>
              </p:cNvPr>
              <p:cNvSpPr txBox="1"/>
              <p:nvPr/>
            </p:nvSpPr>
            <p:spPr>
              <a:xfrm>
                <a:off x="7361746" y="1609574"/>
                <a:ext cx="1159933"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m:t>
                        </m:r>
                        <m:r>
                          <a:rPr lang="en-US" sz="2400" b="0" i="1" baseline="-25000" smtClean="0">
                            <a:latin typeface="Cambria Math" panose="02040503050406030204" pitchFamily="18" charset="0"/>
                          </a:rPr>
                          <m:t>𝑎</m:t>
                        </m:r>
                      </m:num>
                      <m:den>
                        <m:r>
                          <a:rPr lang="en-US" sz="2400" i="1">
                            <a:latin typeface="Cambria Math" panose="02040503050406030204" pitchFamily="18" charset="0"/>
                          </a:rPr>
                          <m:t>𝑁</m:t>
                        </m:r>
                      </m:den>
                    </m:f>
                  </m:oMath>
                </a14:m>
                <a:endParaRPr lang="en-DE" sz="2400" dirty="0"/>
              </a:p>
            </p:txBody>
          </p:sp>
        </mc:Choice>
        <mc:Fallback xmlns="">
          <p:sp>
            <p:nvSpPr>
              <p:cNvPr id="19" name="TextBox 18">
                <a:extLst>
                  <a:ext uri="{FF2B5EF4-FFF2-40B4-BE49-F238E27FC236}">
                    <a16:creationId xmlns:a16="http://schemas.microsoft.com/office/drawing/2014/main" id="{068194E7-93BE-5847-9E30-12E2FDC94D58}"/>
                  </a:ext>
                </a:extLst>
              </p:cNvPr>
              <p:cNvSpPr txBox="1">
                <a:spLocks noRot="1" noChangeAspect="1" noMove="1" noResize="1" noEditPoints="1" noAdjustHandles="1" noChangeArrowheads="1" noChangeShapeType="1" noTextEdit="1"/>
              </p:cNvSpPr>
              <p:nvPr/>
            </p:nvSpPr>
            <p:spPr>
              <a:xfrm>
                <a:off x="7361746" y="1609574"/>
                <a:ext cx="1159933" cy="614848"/>
              </a:xfrm>
              <a:prstGeom prst="rect">
                <a:avLst/>
              </a:prstGeom>
              <a:blipFill>
                <a:blip r:embed="rId3"/>
                <a:stretch>
                  <a:fillRect l="-7527"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DC39370-4143-5B48-B399-827B77FA0AD5}"/>
                  </a:ext>
                </a:extLst>
              </p:cNvPr>
              <p:cNvSpPr txBox="1"/>
              <p:nvPr/>
            </p:nvSpPr>
            <p:spPr>
              <a:xfrm>
                <a:off x="9214572" y="1609574"/>
                <a:ext cx="1103187"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num>
                      <m:den>
                        <m:r>
                          <a:rPr lang="en-US" sz="2400" i="1">
                            <a:latin typeface="Cambria Math" panose="02040503050406030204" pitchFamily="18" charset="0"/>
                          </a:rPr>
                          <m:t>𝑁</m:t>
                        </m:r>
                      </m:den>
                    </m:f>
                  </m:oMath>
                </a14:m>
                <a:endParaRPr lang="en-DE" sz="2400" dirty="0"/>
              </a:p>
            </p:txBody>
          </p:sp>
        </mc:Choice>
        <mc:Fallback xmlns="">
          <p:sp>
            <p:nvSpPr>
              <p:cNvPr id="20" name="TextBox 19">
                <a:extLst>
                  <a:ext uri="{FF2B5EF4-FFF2-40B4-BE49-F238E27FC236}">
                    <a16:creationId xmlns:a16="http://schemas.microsoft.com/office/drawing/2014/main" id="{7DC39370-4143-5B48-B399-827B77FA0AD5}"/>
                  </a:ext>
                </a:extLst>
              </p:cNvPr>
              <p:cNvSpPr txBox="1">
                <a:spLocks noRot="1" noChangeAspect="1" noMove="1" noResize="1" noEditPoints="1" noAdjustHandles="1" noChangeArrowheads="1" noChangeShapeType="1" noTextEdit="1"/>
              </p:cNvSpPr>
              <p:nvPr/>
            </p:nvSpPr>
            <p:spPr>
              <a:xfrm>
                <a:off x="9214572" y="1609574"/>
                <a:ext cx="1103187" cy="614848"/>
              </a:xfrm>
              <a:prstGeom prst="rect">
                <a:avLst/>
              </a:prstGeom>
              <a:blipFill>
                <a:blip r:embed="rId4"/>
                <a:stretch>
                  <a:fillRect l="-7955" b="-8000"/>
                </a:stretch>
              </a:blipFill>
            </p:spPr>
            <p:txBody>
              <a:bodyPr/>
              <a:lstStyle/>
              <a:p>
                <a:r>
                  <a:rPr lang="en-DE">
                    <a:noFill/>
                  </a:rPr>
                  <a:t> </a:t>
                </a:r>
              </a:p>
            </p:txBody>
          </p:sp>
        </mc:Fallback>
      </mc:AlternateContent>
    </p:spTree>
    <p:extLst>
      <p:ext uri="{BB962C8B-B14F-4D97-AF65-F5344CB8AC3E}">
        <p14:creationId xmlns:p14="http://schemas.microsoft.com/office/powerpoint/2010/main" val="32949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Allele frequency</a:t>
            </a:r>
          </a:p>
        </p:txBody>
      </p:sp>
      <p:sp>
        <p:nvSpPr>
          <p:cNvPr id="5" name="TextBox 4">
            <a:extLst>
              <a:ext uri="{FF2B5EF4-FFF2-40B4-BE49-F238E27FC236}">
                <a16:creationId xmlns:a16="http://schemas.microsoft.com/office/drawing/2014/main" id="{C4DEEBCE-6AD3-F94E-A5C0-3A72802F9917}"/>
              </a:ext>
            </a:extLst>
          </p:cNvPr>
          <p:cNvSpPr txBox="1"/>
          <p:nvPr/>
        </p:nvSpPr>
        <p:spPr>
          <a:xfrm>
            <a:off x="1351707" y="1952787"/>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1894920" y="255458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2384156" y="1690688"/>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3233980" y="2325623"/>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838200" y="301812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508571" y="2224423"/>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2601748" y="2224422"/>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1840943" y="324895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819749" y="1430725"/>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3CE86D-12B1-6040-9418-B68D47EF8445}"/>
                  </a:ext>
                </a:extLst>
              </p:cNvPr>
              <p:cNvSpPr txBox="1"/>
              <p:nvPr/>
            </p:nvSpPr>
            <p:spPr>
              <a:xfrm>
                <a:off x="5742779" y="1609574"/>
                <a:ext cx="2256387" cy="614848"/>
              </a:xfrm>
              <a:prstGeom prst="rect">
                <a:avLst/>
              </a:prstGeom>
              <a:noFill/>
            </p:spPr>
            <p:txBody>
              <a:bodyPr wrap="none" rtlCol="0">
                <a:spAutoFit/>
              </a:bodyPr>
              <a:lstStyle/>
              <a:p>
                <a:r>
                  <a:rPr lang="en-DE" sz="2400" i="1" dirty="0"/>
                  <a:t>f</a:t>
                </a:r>
                <a:r>
                  <a:rPr lang="en-DE" sz="2400" baseline="-25000" dirty="0"/>
                  <a:t>A</a:t>
                </a:r>
                <a:r>
                  <a:rPr lang="en-DE" sz="2400" dirty="0"/>
                  <a:t> = </a:t>
                </a:r>
                <a:r>
                  <a:rPr lang="en-DE" sz="2400" i="1" dirty="0"/>
                  <a:t>p</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r>
                          <a:rPr lang="en-US" sz="2400" b="0" i="0" smtClean="0">
                            <a:latin typeface="Cambria Math" panose="02040503050406030204" pitchFamily="18" charset="0"/>
                          </a:rPr>
                          <m:t>+</m:t>
                        </m:r>
                        <m:r>
                          <a:rPr lang="en-US" sz="2400" i="1">
                            <a:latin typeface="Cambria Math" panose="02040503050406030204" pitchFamily="18" charset="0"/>
                          </a:rPr>
                          <m:t>𝑁</m:t>
                        </m:r>
                        <m:r>
                          <m:rPr>
                            <m:sty m:val="p"/>
                          </m:rPr>
                          <a:rPr lang="en-US" sz="2400" baseline="-25000">
                            <a:latin typeface="Cambria Math" panose="02040503050406030204" pitchFamily="18" charset="0"/>
                          </a:rPr>
                          <m:t>A</m:t>
                        </m:r>
                        <m:r>
                          <a:rPr lang="en-US" sz="2400" b="0" i="1" baseline="-25000" smtClean="0">
                            <a:latin typeface="Cambria Math" panose="02040503050406030204" pitchFamily="18" charset="0"/>
                          </a:rPr>
                          <m:t>𝑎</m:t>
                        </m:r>
                      </m:num>
                      <m:den>
                        <m:r>
                          <a:rPr lang="en-US" sz="2400" b="0" i="1" smtClean="0">
                            <a:latin typeface="Cambria Math" panose="02040503050406030204" pitchFamily="18" charset="0"/>
                          </a:rPr>
                          <m:t>2</m:t>
                        </m:r>
                        <m:r>
                          <a:rPr lang="en-US" sz="2400" i="1">
                            <a:latin typeface="Cambria Math" panose="02040503050406030204" pitchFamily="18" charset="0"/>
                          </a:rPr>
                          <m:t>𝑁</m:t>
                        </m:r>
                      </m:den>
                    </m:f>
                  </m:oMath>
                </a14:m>
                <a:endParaRPr lang="en-DE" sz="2400" dirty="0"/>
              </a:p>
            </p:txBody>
          </p:sp>
        </mc:Choice>
        <mc:Fallback xmlns="">
          <p:sp>
            <p:nvSpPr>
              <p:cNvPr id="18" name="TextBox 17">
                <a:extLst>
                  <a:ext uri="{FF2B5EF4-FFF2-40B4-BE49-F238E27FC236}">
                    <a16:creationId xmlns:a16="http://schemas.microsoft.com/office/drawing/2014/main" id="{253CE86D-12B1-6040-9418-B68D47EF8445}"/>
                  </a:ext>
                </a:extLst>
              </p:cNvPr>
              <p:cNvSpPr txBox="1">
                <a:spLocks noRot="1" noChangeAspect="1" noMove="1" noResize="1" noEditPoints="1" noAdjustHandles="1" noChangeArrowheads="1" noChangeShapeType="1" noTextEdit="1"/>
              </p:cNvSpPr>
              <p:nvPr/>
            </p:nvSpPr>
            <p:spPr>
              <a:xfrm>
                <a:off x="5742779" y="1609574"/>
                <a:ext cx="2256387" cy="614848"/>
              </a:xfrm>
              <a:prstGeom prst="rect">
                <a:avLst/>
              </a:prstGeom>
              <a:blipFill>
                <a:blip r:embed="rId3"/>
                <a:stretch>
                  <a:fillRect l="-4494"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1E5E69-12E0-0848-A793-690281A640CE}"/>
                  </a:ext>
                </a:extLst>
              </p:cNvPr>
              <p:cNvSpPr txBox="1"/>
              <p:nvPr/>
            </p:nvSpPr>
            <p:spPr>
              <a:xfrm>
                <a:off x="7869315" y="1609574"/>
                <a:ext cx="1861407" cy="461665"/>
              </a:xfrm>
              <a:prstGeom prst="rect">
                <a:avLst/>
              </a:prstGeom>
              <a:noFill/>
            </p:spPr>
            <p:txBody>
              <a:bodyPr wrap="none" rtlCol="0">
                <a:spAutoFit/>
              </a:bodyPr>
              <a:lstStyle/>
              <a:p>
                <a:r>
                  <a:rPr lang="en-DE" sz="2400" dirty="0"/>
                  <a:t> = </a:t>
                </a:r>
                <a:r>
                  <a:rPr lang="en-DE" sz="2400" i="1" dirty="0"/>
                  <a:t>f</a:t>
                </a:r>
                <a:r>
                  <a:rPr lang="en-DE" sz="2400" i="1" baseline="-25000" dirty="0"/>
                  <a:t>AA</a:t>
                </a:r>
                <a:r>
                  <a:rPr lang="en-DE" sz="2400" dirty="0"/>
                  <a:t> + </a:t>
                </a:r>
                <a14:m>
                  <m:oMath xmlns:m="http://schemas.openxmlformats.org/officeDocument/2006/math">
                    <m:f>
                      <m:fPr>
                        <m:type m:val="lin"/>
                        <m:ctrlPr>
                          <a:rPr lang="en-DE" sz="2400" i="1" dirty="0" smtClean="0">
                            <a:latin typeface="Cambria Math" panose="02040503050406030204" pitchFamily="18" charset="0"/>
                          </a:rPr>
                        </m:ctrlPr>
                      </m:fPr>
                      <m:num>
                        <m:r>
                          <a:rPr lang="en-DE" sz="2400" i="1" dirty="0">
                            <a:latin typeface="Cambria Math" panose="02040503050406030204" pitchFamily="18" charset="0"/>
                          </a:rPr>
                          <m:t>𝑓</m:t>
                        </m:r>
                        <m:r>
                          <a:rPr lang="en-DE" sz="2400" i="1" baseline="-25000" dirty="0">
                            <a:latin typeface="Cambria Math" panose="02040503050406030204" pitchFamily="18" charset="0"/>
                          </a:rPr>
                          <m:t>𝐴𝑎</m:t>
                        </m:r>
                      </m:num>
                      <m:den>
                        <m:r>
                          <a:rPr lang="en-US" sz="2400" b="0" i="1" dirty="0" smtClean="0">
                            <a:latin typeface="Cambria Math" panose="02040503050406030204" pitchFamily="18" charset="0"/>
                          </a:rPr>
                          <m:t>2</m:t>
                        </m:r>
                      </m:den>
                    </m:f>
                  </m:oMath>
                </a14:m>
                <a:endParaRPr lang="en-DE" sz="2400" dirty="0"/>
              </a:p>
            </p:txBody>
          </p:sp>
        </mc:Choice>
        <mc:Fallback xmlns="">
          <p:sp>
            <p:nvSpPr>
              <p:cNvPr id="17" name="TextBox 16">
                <a:extLst>
                  <a:ext uri="{FF2B5EF4-FFF2-40B4-BE49-F238E27FC236}">
                    <a16:creationId xmlns:a16="http://schemas.microsoft.com/office/drawing/2014/main" id="{DC1E5E69-12E0-0848-A793-690281A640CE}"/>
                  </a:ext>
                </a:extLst>
              </p:cNvPr>
              <p:cNvSpPr txBox="1">
                <a:spLocks noRot="1" noChangeAspect="1" noMove="1" noResize="1" noEditPoints="1" noAdjustHandles="1" noChangeArrowheads="1" noChangeShapeType="1" noTextEdit="1"/>
              </p:cNvSpPr>
              <p:nvPr/>
            </p:nvSpPr>
            <p:spPr>
              <a:xfrm>
                <a:off x="7869315" y="1609574"/>
                <a:ext cx="1861407" cy="461665"/>
              </a:xfrm>
              <a:prstGeom prst="rect">
                <a:avLst/>
              </a:prstGeom>
              <a:blipFill>
                <a:blip r:embed="rId4"/>
                <a:stretch>
                  <a:fillRect l="-1351" t="-121053" r="-6081" b="-186842"/>
                </a:stretch>
              </a:blipFill>
            </p:spPr>
            <p:txBody>
              <a:bodyPr/>
              <a:lstStyle/>
              <a:p>
                <a:r>
                  <a:rPr lang="en-DE">
                    <a:noFill/>
                  </a:rPr>
                  <a:t> </a:t>
                </a:r>
              </a:p>
            </p:txBody>
          </p:sp>
        </mc:Fallback>
      </mc:AlternateContent>
      <p:sp>
        <p:nvSpPr>
          <p:cNvPr id="21" name="TextBox 20">
            <a:extLst>
              <a:ext uri="{FF2B5EF4-FFF2-40B4-BE49-F238E27FC236}">
                <a16:creationId xmlns:a16="http://schemas.microsoft.com/office/drawing/2014/main" id="{E46ED2D7-BA7E-0440-BDC1-6F7F3E39E6BF}"/>
              </a:ext>
            </a:extLst>
          </p:cNvPr>
          <p:cNvSpPr txBox="1"/>
          <p:nvPr/>
        </p:nvSpPr>
        <p:spPr>
          <a:xfrm>
            <a:off x="5645392" y="2523353"/>
            <a:ext cx="1665841" cy="461665"/>
          </a:xfrm>
          <a:prstGeom prst="rect">
            <a:avLst/>
          </a:prstGeom>
          <a:noFill/>
        </p:spPr>
        <p:txBody>
          <a:bodyPr wrap="none" rtlCol="0">
            <a:spAutoFit/>
          </a:bodyPr>
          <a:lstStyle/>
          <a:p>
            <a:r>
              <a:rPr lang="en-DE" sz="2400" dirty="0"/>
              <a:t> </a:t>
            </a:r>
            <a:r>
              <a:rPr lang="en-DE" sz="2400" i="1" dirty="0"/>
              <a:t>f</a:t>
            </a:r>
            <a:r>
              <a:rPr lang="en-DE" sz="2400" baseline="-25000" dirty="0"/>
              <a:t>a</a:t>
            </a:r>
            <a:r>
              <a:rPr lang="en-DE" sz="2400" dirty="0"/>
              <a:t>= </a:t>
            </a:r>
            <a:r>
              <a:rPr lang="en-US" sz="2400" i="1" dirty="0"/>
              <a:t>q</a:t>
            </a:r>
            <a:r>
              <a:rPr lang="en-US" sz="2400" dirty="0"/>
              <a:t> = 1 - </a:t>
            </a:r>
            <a:r>
              <a:rPr lang="en-US" sz="2400" i="1" dirty="0"/>
              <a:t>p</a:t>
            </a:r>
            <a:endParaRPr lang="en-DE" sz="2400" dirty="0"/>
          </a:p>
        </p:txBody>
      </p:sp>
      <p:sp>
        <p:nvSpPr>
          <p:cNvPr id="16" name="TextBox 15">
            <a:extLst>
              <a:ext uri="{FF2B5EF4-FFF2-40B4-BE49-F238E27FC236}">
                <a16:creationId xmlns:a16="http://schemas.microsoft.com/office/drawing/2014/main" id="{61802F77-6A5C-1D45-A264-C40C8E316CE8}"/>
              </a:ext>
            </a:extLst>
          </p:cNvPr>
          <p:cNvSpPr txBox="1"/>
          <p:nvPr/>
        </p:nvSpPr>
        <p:spPr>
          <a:xfrm>
            <a:off x="972873" y="3983799"/>
            <a:ext cx="922047" cy="1323439"/>
          </a:xfrm>
          <a:prstGeom prst="rect">
            <a:avLst/>
          </a:prstGeom>
          <a:noFill/>
        </p:spPr>
        <p:txBody>
          <a:bodyPr wrap="none" rtlCol="0">
            <a:spAutoFit/>
          </a:bodyPr>
          <a:lstStyle/>
          <a:p>
            <a:r>
              <a:rPr lang="en-DE" sz="2000" dirty="0"/>
              <a:t>N</a:t>
            </a:r>
            <a:r>
              <a:rPr lang="en-DE" sz="2000" baseline="-25000" dirty="0"/>
              <a:t>AA</a:t>
            </a:r>
            <a:r>
              <a:rPr lang="en-DE" sz="2000" dirty="0"/>
              <a:t> = 3</a:t>
            </a:r>
          </a:p>
          <a:p>
            <a:r>
              <a:rPr lang="en-DE" sz="2000" dirty="0"/>
              <a:t>N</a:t>
            </a:r>
            <a:r>
              <a:rPr lang="en-DE" sz="2000" baseline="-25000" dirty="0"/>
              <a:t>Aa</a:t>
            </a:r>
            <a:r>
              <a:rPr lang="en-DE" sz="2000" dirty="0"/>
              <a:t> = 4</a:t>
            </a:r>
          </a:p>
          <a:p>
            <a:r>
              <a:rPr lang="en-DE" sz="2000" dirty="0"/>
              <a:t>N</a:t>
            </a:r>
            <a:r>
              <a:rPr lang="en-DE" sz="2000" baseline="-25000" dirty="0"/>
              <a:t>aa</a:t>
            </a:r>
            <a:r>
              <a:rPr lang="en-DE" sz="2000" dirty="0"/>
              <a:t> = 2</a:t>
            </a:r>
          </a:p>
          <a:p>
            <a:r>
              <a:rPr lang="en-DE" sz="2000" dirty="0"/>
              <a:t>N = 9</a:t>
            </a:r>
          </a:p>
        </p:txBody>
      </p:sp>
      <p:sp>
        <p:nvSpPr>
          <p:cNvPr id="19" name="TextBox 18">
            <a:extLst>
              <a:ext uri="{FF2B5EF4-FFF2-40B4-BE49-F238E27FC236}">
                <a16:creationId xmlns:a16="http://schemas.microsoft.com/office/drawing/2014/main" id="{3B37B136-9F85-164B-9D0C-90341268FD23}"/>
              </a:ext>
            </a:extLst>
          </p:cNvPr>
          <p:cNvSpPr txBox="1"/>
          <p:nvPr/>
        </p:nvSpPr>
        <p:spPr>
          <a:xfrm>
            <a:off x="470696" y="5452581"/>
            <a:ext cx="1762021" cy="1015663"/>
          </a:xfrm>
          <a:prstGeom prst="rect">
            <a:avLst/>
          </a:prstGeom>
          <a:noFill/>
        </p:spPr>
        <p:txBody>
          <a:bodyPr wrap="none" rtlCol="0">
            <a:spAutoFit/>
          </a:bodyPr>
          <a:lstStyle/>
          <a:p>
            <a:r>
              <a:rPr lang="en-DE" sz="2000" i="1" dirty="0"/>
              <a:t>f</a:t>
            </a:r>
            <a:r>
              <a:rPr lang="en-DE" sz="2000" baseline="-25000" dirty="0"/>
              <a:t>AA</a:t>
            </a:r>
            <a:r>
              <a:rPr lang="en-DE" sz="2000" dirty="0"/>
              <a:t> = 3/9 = 0.33</a:t>
            </a:r>
          </a:p>
          <a:p>
            <a:r>
              <a:rPr lang="en-DE" sz="2000" i="1" dirty="0"/>
              <a:t>f</a:t>
            </a:r>
            <a:r>
              <a:rPr lang="en-DE" sz="2000" baseline="-25000" dirty="0"/>
              <a:t>Aa</a:t>
            </a:r>
            <a:r>
              <a:rPr lang="en-DE" sz="2000" dirty="0"/>
              <a:t> = 4/9 = 0.44</a:t>
            </a:r>
          </a:p>
          <a:p>
            <a:r>
              <a:rPr lang="en-DE" sz="2000" i="1" dirty="0"/>
              <a:t>f</a:t>
            </a:r>
            <a:r>
              <a:rPr lang="en-DE" sz="2000" baseline="-25000" dirty="0"/>
              <a:t>aa</a:t>
            </a:r>
            <a:r>
              <a:rPr lang="en-DE" sz="2000" dirty="0"/>
              <a:t> = 2/9 = 0.22</a:t>
            </a:r>
          </a:p>
        </p:txBody>
      </p:sp>
      <p:sp>
        <p:nvSpPr>
          <p:cNvPr id="3" name="Rectangle 2">
            <a:extLst>
              <a:ext uri="{FF2B5EF4-FFF2-40B4-BE49-F238E27FC236}">
                <a16:creationId xmlns:a16="http://schemas.microsoft.com/office/drawing/2014/main" id="{A46168B0-0314-2748-95BF-5341EAD5945D}"/>
              </a:ext>
            </a:extLst>
          </p:cNvPr>
          <p:cNvSpPr/>
          <p:nvPr/>
        </p:nvSpPr>
        <p:spPr>
          <a:xfrm>
            <a:off x="5742779" y="3983799"/>
            <a:ext cx="3246402" cy="461665"/>
          </a:xfrm>
          <a:prstGeom prst="rect">
            <a:avLst/>
          </a:prstGeom>
        </p:spPr>
        <p:txBody>
          <a:bodyPr wrap="none">
            <a:spAutoFit/>
          </a:bodyPr>
          <a:lstStyle/>
          <a:p>
            <a:r>
              <a:rPr lang="en-DE" sz="2400" i="1" dirty="0"/>
              <a:t>f</a:t>
            </a:r>
            <a:r>
              <a:rPr lang="en-DE" sz="2400" baseline="-25000" dirty="0"/>
              <a:t>A</a:t>
            </a:r>
            <a:r>
              <a:rPr lang="en-DE" sz="2400" dirty="0"/>
              <a:t> = 0.33 + 0.44/2 = 0.55 </a:t>
            </a:r>
          </a:p>
        </p:txBody>
      </p:sp>
      <p:sp>
        <p:nvSpPr>
          <p:cNvPr id="22" name="Rectangle 21">
            <a:extLst>
              <a:ext uri="{FF2B5EF4-FFF2-40B4-BE49-F238E27FC236}">
                <a16:creationId xmlns:a16="http://schemas.microsoft.com/office/drawing/2014/main" id="{B2B0572C-B69C-DA43-B10E-6C8E215E1CB0}"/>
              </a:ext>
            </a:extLst>
          </p:cNvPr>
          <p:cNvSpPr/>
          <p:nvPr/>
        </p:nvSpPr>
        <p:spPr>
          <a:xfrm>
            <a:off x="5688032" y="4845573"/>
            <a:ext cx="3229795" cy="461665"/>
          </a:xfrm>
          <a:prstGeom prst="rect">
            <a:avLst/>
          </a:prstGeom>
        </p:spPr>
        <p:txBody>
          <a:bodyPr wrap="none">
            <a:spAutoFit/>
          </a:bodyPr>
          <a:lstStyle/>
          <a:p>
            <a:r>
              <a:rPr lang="en-DE" sz="2400" i="1" dirty="0"/>
              <a:t>f</a:t>
            </a:r>
            <a:r>
              <a:rPr lang="en-DE" sz="2400" i="1" baseline="-25000" dirty="0"/>
              <a:t>a</a:t>
            </a:r>
            <a:r>
              <a:rPr lang="en-DE" sz="2400" dirty="0"/>
              <a:t> = 0.22 + 0.44/2 = 0.44 </a:t>
            </a:r>
          </a:p>
        </p:txBody>
      </p:sp>
    </p:spTree>
    <p:extLst>
      <p:ext uri="{BB962C8B-B14F-4D97-AF65-F5344CB8AC3E}">
        <p14:creationId xmlns:p14="http://schemas.microsoft.com/office/powerpoint/2010/main" val="109512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21" grpId="0"/>
      <p:bldP spid="16" grpId="0"/>
      <p:bldP spid="19" grpId="0"/>
      <p:bldP spid="3"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B83B-7812-BE48-8007-3DD7E1ECCF64}"/>
              </a:ext>
            </a:extLst>
          </p:cNvPr>
          <p:cNvSpPr>
            <a:spLocks noGrp="1"/>
          </p:cNvSpPr>
          <p:nvPr>
            <p:ph type="title"/>
          </p:nvPr>
        </p:nvSpPr>
        <p:spPr>
          <a:xfrm>
            <a:off x="152400" y="119705"/>
            <a:ext cx="10515600" cy="1325563"/>
          </a:xfrm>
        </p:spPr>
        <p:txBody>
          <a:bodyPr/>
          <a:lstStyle/>
          <a:p>
            <a:r>
              <a:rPr lang="en-DE" dirty="0"/>
              <a:t>Hardy-Weinberg Equilibrium</a:t>
            </a:r>
          </a:p>
        </p:txBody>
      </p:sp>
      <p:sp>
        <p:nvSpPr>
          <p:cNvPr id="3" name="Content Placeholder 2">
            <a:extLst>
              <a:ext uri="{FF2B5EF4-FFF2-40B4-BE49-F238E27FC236}">
                <a16:creationId xmlns:a16="http://schemas.microsoft.com/office/drawing/2014/main" id="{CFA9F95C-7A50-E74A-ADBA-7220B728BD84}"/>
              </a:ext>
            </a:extLst>
          </p:cNvPr>
          <p:cNvSpPr>
            <a:spLocks noGrp="1"/>
          </p:cNvSpPr>
          <p:nvPr>
            <p:ph idx="1"/>
          </p:nvPr>
        </p:nvSpPr>
        <p:spPr>
          <a:xfrm>
            <a:off x="931237" y="1302828"/>
            <a:ext cx="10515600" cy="3091372"/>
          </a:xfrm>
        </p:spPr>
        <p:txBody>
          <a:bodyPr>
            <a:normAutofit fontScale="85000" lnSpcReduction="20000"/>
          </a:bodyPr>
          <a:lstStyle/>
          <a:p>
            <a:r>
              <a:rPr lang="en-DE" dirty="0"/>
              <a:t>Predicting genotype frequencies from allele frequencies</a:t>
            </a:r>
          </a:p>
          <a:p>
            <a:r>
              <a:rPr lang="en-DE" dirty="0"/>
              <a:t>Need to assume random mating</a:t>
            </a:r>
          </a:p>
          <a:p>
            <a:endParaRPr lang="en-DE" dirty="0"/>
          </a:p>
          <a:p>
            <a:r>
              <a:rPr lang="en-DE" dirty="0"/>
              <a:t>Remember Mende</a:t>
            </a:r>
            <a:r>
              <a:rPr lang="en-US" dirty="0"/>
              <a:t>l</a:t>
            </a:r>
            <a:r>
              <a:rPr lang="en-DE" dirty="0"/>
              <a:t>’s first law…</a:t>
            </a:r>
          </a:p>
          <a:p>
            <a:endParaRPr lang="en-DE" dirty="0"/>
          </a:p>
          <a:p>
            <a:r>
              <a:rPr lang="en-DE" dirty="0"/>
              <a:t>To get AA genotype </a:t>
            </a:r>
            <a:r>
              <a:rPr lang="en-DE" dirty="0">
                <a:sym typeface="Wingdings" pitchFamily="2" charset="2"/>
              </a:rPr>
              <a:t> </a:t>
            </a:r>
          </a:p>
          <a:p>
            <a:r>
              <a:rPr lang="en-DE" dirty="0"/>
              <a:t>To get aa genotype </a:t>
            </a:r>
            <a:r>
              <a:rPr lang="en-DE" dirty="0">
                <a:sym typeface="Wingdings" pitchFamily="2" charset="2"/>
              </a:rPr>
              <a:t></a:t>
            </a:r>
          </a:p>
          <a:p>
            <a:r>
              <a:rPr lang="en-DE" dirty="0"/>
              <a:t>To get Aa genotype </a:t>
            </a:r>
            <a:r>
              <a:rPr lang="en-DE" dirty="0">
                <a:sym typeface="Wingdings" pitchFamily="2" charset="2"/>
              </a:rPr>
              <a:t></a:t>
            </a:r>
            <a:endParaRPr lang="en-DE" dirty="0"/>
          </a:p>
          <a:p>
            <a:endParaRPr lang="en-DE" dirty="0"/>
          </a:p>
        </p:txBody>
      </p:sp>
      <p:grpSp>
        <p:nvGrpSpPr>
          <p:cNvPr id="15" name="Group 2">
            <a:extLst>
              <a:ext uri="{FF2B5EF4-FFF2-40B4-BE49-F238E27FC236}">
                <a16:creationId xmlns:a16="http://schemas.microsoft.com/office/drawing/2014/main" id="{5A123AFE-7DFA-384F-9EC2-96B0B121FD29}"/>
              </a:ext>
            </a:extLst>
          </p:cNvPr>
          <p:cNvGrpSpPr>
            <a:grpSpLocks/>
          </p:cNvGrpSpPr>
          <p:nvPr/>
        </p:nvGrpSpPr>
        <p:grpSpPr bwMode="auto">
          <a:xfrm>
            <a:off x="5410200" y="4394200"/>
            <a:ext cx="2667000" cy="936625"/>
            <a:chOff x="616496" y="2850162"/>
            <a:chExt cx="2667000" cy="935772"/>
          </a:xfrm>
        </p:grpSpPr>
        <p:graphicFrame>
          <p:nvGraphicFramePr>
            <p:cNvPr id="16" name="Object 2">
              <a:extLst>
                <a:ext uri="{FF2B5EF4-FFF2-40B4-BE49-F238E27FC236}">
                  <a16:creationId xmlns:a16="http://schemas.microsoft.com/office/drawing/2014/main" id="{A38153FC-F465-D14B-8FA8-0AA4E8B3AE38}"/>
                </a:ext>
              </a:extLst>
            </p:cNvPr>
            <p:cNvGraphicFramePr>
              <a:graphicFrameLocks noChangeAspect="1"/>
            </p:cNvGraphicFramePr>
            <p:nvPr/>
          </p:nvGraphicFramePr>
          <p:xfrm>
            <a:off x="685800" y="2850162"/>
            <a:ext cx="2404491" cy="506829"/>
          </p:xfrm>
          <a:graphic>
            <a:graphicData uri="http://schemas.openxmlformats.org/presentationml/2006/ole">
              <mc:AlternateContent xmlns:mc="http://schemas.openxmlformats.org/markup-compatibility/2006">
                <mc:Choice xmlns:v="urn:schemas-microsoft-com:vml" Requires="v">
                  <p:oleObj name="Equation" r:id="rId3" imgW="8686800" imgH="1828800" progId="Equation.3">
                    <p:embed/>
                  </p:oleObj>
                </mc:Choice>
                <mc:Fallback>
                  <p:oleObj name="Equation" r:id="rId3" imgW="8686800" imgH="1828800" progId="Equation.3">
                    <p:embed/>
                    <p:pic>
                      <p:nvPicPr>
                        <p:cNvPr id="16" name="Object 2">
                          <a:extLst>
                            <a:ext uri="{FF2B5EF4-FFF2-40B4-BE49-F238E27FC236}">
                              <a16:creationId xmlns:a16="http://schemas.microsoft.com/office/drawing/2014/main" id="{A38153FC-F465-D14B-8FA8-0AA4E8B3A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50162"/>
                          <a:ext cx="2404491" cy="5068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8">
              <a:extLst>
                <a:ext uri="{FF2B5EF4-FFF2-40B4-BE49-F238E27FC236}">
                  <a16:creationId xmlns:a16="http://schemas.microsoft.com/office/drawing/2014/main" id="{33A88BBE-5577-5B40-8BB2-73D0D1D99B1D}"/>
                </a:ext>
              </a:extLst>
            </p:cNvPr>
            <p:cNvSpPr txBox="1">
              <a:spLocks noChangeArrowheads="1"/>
            </p:cNvSpPr>
            <p:nvPr/>
          </p:nvSpPr>
          <p:spPr bwMode="auto">
            <a:xfrm>
              <a:off x="616496" y="3416047"/>
              <a:ext cx="266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300"/>
                </a:spcAft>
                <a:buNone/>
              </a:pPr>
              <a:r>
                <a:rPr lang="en-US" altLang="de-DE" sz="1800" dirty="0">
                  <a:latin typeface="Arial" panose="020B0604020202020204" pitchFamily="34" charset="0"/>
                </a:rPr>
                <a:t>AA      Aa/</a:t>
              </a:r>
              <a:r>
                <a:rPr lang="en-US" altLang="de-DE" sz="1800" dirty="0" err="1">
                  <a:latin typeface="Arial" panose="020B0604020202020204" pitchFamily="34" charset="0"/>
                </a:rPr>
                <a:t>aA</a:t>
              </a:r>
              <a:r>
                <a:rPr lang="en-US" altLang="de-DE" sz="1800" dirty="0">
                  <a:latin typeface="Arial" panose="020B0604020202020204" pitchFamily="34" charset="0"/>
                </a:rPr>
                <a:t>    aa</a:t>
              </a:r>
              <a:endParaRPr lang="en-GB" altLang="de-DE" sz="1800" dirty="0">
                <a:latin typeface="Arial" panose="020B0604020202020204" pitchFamily="34" charset="0"/>
              </a:endParaRPr>
            </a:p>
          </p:txBody>
        </p:sp>
      </p:grpSp>
      <p:pic>
        <p:nvPicPr>
          <p:cNvPr id="18" name="Picture 6" descr="Hardy.jpg">
            <a:extLst>
              <a:ext uri="{FF2B5EF4-FFF2-40B4-BE49-F238E27FC236}">
                <a16:creationId xmlns:a16="http://schemas.microsoft.com/office/drawing/2014/main" id="{70E47F9C-1A53-7941-941D-FCEFCA95BB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40900" y="562933"/>
            <a:ext cx="10302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Weinberg.gif">
            <a:extLst>
              <a:ext uri="{FF2B5EF4-FFF2-40B4-BE49-F238E27FC236}">
                <a16:creationId xmlns:a16="http://schemas.microsoft.com/office/drawing/2014/main" id="{17FBBE0B-6302-7946-8285-F5A039321C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07701" y="562933"/>
            <a:ext cx="8540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0B0C3D1E-EA0F-4E47-864E-06CC3C869532}"/>
              </a:ext>
            </a:extLst>
          </p:cNvPr>
          <p:cNvSpPr txBox="1">
            <a:spLocks noChangeArrowheads="1"/>
          </p:cNvSpPr>
          <p:nvPr/>
        </p:nvSpPr>
        <p:spPr bwMode="auto">
          <a:xfrm>
            <a:off x="9117013" y="2025336"/>
            <a:ext cx="6399212" cy="400050"/>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Hardy-</a:t>
            </a:r>
            <a:r>
              <a:rPr lang="es-ES_tradnl" altLang="x-none" sz="2000" i="1" cap="small" dirty="0" err="1">
                <a:latin typeface="Arial" charset="0"/>
              </a:rPr>
              <a:t>Weinberg</a:t>
            </a:r>
            <a:r>
              <a:rPr lang="es-ES_tradnl" altLang="x-none" sz="2000" i="1" cap="small" dirty="0">
                <a:latin typeface="Arial" charset="0"/>
              </a:rPr>
              <a:t> (1908)</a:t>
            </a:r>
            <a:endParaRPr lang="es-ES_tradnl" altLang="x-none" sz="2000" i="1" cap="small" dirty="0"/>
          </a:p>
        </p:txBody>
      </p:sp>
      <p:sp>
        <p:nvSpPr>
          <p:cNvPr id="21" name="TextBox 18">
            <a:extLst>
              <a:ext uri="{FF2B5EF4-FFF2-40B4-BE49-F238E27FC236}">
                <a16:creationId xmlns:a16="http://schemas.microsoft.com/office/drawing/2014/main" id="{9B363F3F-148D-D04B-A794-22D1E53EF620}"/>
              </a:ext>
            </a:extLst>
          </p:cNvPr>
          <p:cNvSpPr txBox="1">
            <a:spLocks noChangeArrowheads="1"/>
          </p:cNvSpPr>
          <p:nvPr/>
        </p:nvSpPr>
        <p:spPr bwMode="auto">
          <a:xfrm>
            <a:off x="8724900" y="2587311"/>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US" altLang="de-DE" sz="1800" dirty="0">
                <a:latin typeface="Arial" panose="020B0604020202020204" pitchFamily="34" charset="0"/>
              </a:rPr>
              <a:t>Godfrey H. Hardy (1877-1947)</a:t>
            </a:r>
          </a:p>
          <a:p>
            <a:pPr>
              <a:spcBef>
                <a:spcPct val="0"/>
              </a:spcBef>
              <a:spcAft>
                <a:spcPts val="600"/>
              </a:spcAft>
              <a:buNone/>
            </a:pPr>
            <a:r>
              <a:rPr lang="en-US" altLang="de-DE" sz="1800" dirty="0">
                <a:latin typeface="Arial" panose="020B0604020202020204" pitchFamily="34" charset="0"/>
              </a:rPr>
              <a:t>Wilhelm Weinberg (1862-1937)</a:t>
            </a:r>
          </a:p>
        </p:txBody>
      </p:sp>
      <p:sp>
        <p:nvSpPr>
          <p:cNvPr id="4" name="TextBox 3">
            <a:extLst>
              <a:ext uri="{FF2B5EF4-FFF2-40B4-BE49-F238E27FC236}">
                <a16:creationId xmlns:a16="http://schemas.microsoft.com/office/drawing/2014/main" id="{99F9DF1E-53E2-3640-BE1C-AD3F86FFF179}"/>
              </a:ext>
            </a:extLst>
          </p:cNvPr>
          <p:cNvSpPr txBox="1"/>
          <p:nvPr/>
        </p:nvSpPr>
        <p:spPr>
          <a:xfrm>
            <a:off x="1868226" y="5967755"/>
            <a:ext cx="7552773" cy="584775"/>
          </a:xfrm>
          <a:prstGeom prst="rect">
            <a:avLst/>
          </a:prstGeom>
          <a:noFill/>
        </p:spPr>
        <p:txBody>
          <a:bodyPr wrap="none" rtlCol="0">
            <a:spAutoFit/>
          </a:bodyPr>
          <a:lstStyle/>
          <a:p>
            <a:r>
              <a:rPr lang="en-DE" sz="3200" dirty="0"/>
              <a:t>A null expectation </a:t>
            </a:r>
            <a:r>
              <a:rPr lang="en-DE" sz="3200" dirty="0">
                <a:sym typeface="Wingdings" pitchFamily="2" charset="2"/>
              </a:rPr>
              <a:t></a:t>
            </a:r>
            <a:r>
              <a:rPr lang="en-DE" sz="3200" dirty="0"/>
              <a:t> Deviations = evolution</a:t>
            </a:r>
          </a:p>
        </p:txBody>
      </p:sp>
    </p:spTree>
    <p:extLst>
      <p:ext uri="{BB962C8B-B14F-4D97-AF65-F5344CB8AC3E}">
        <p14:creationId xmlns:p14="http://schemas.microsoft.com/office/powerpoint/2010/main" val="400828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8">
            <a:extLst>
              <a:ext uri="{FF2B5EF4-FFF2-40B4-BE49-F238E27FC236}">
                <a16:creationId xmlns:a16="http://schemas.microsoft.com/office/drawing/2014/main" id="{8A948269-1A16-8942-8CDE-5BCC04FD2A53}"/>
              </a:ext>
            </a:extLst>
          </p:cNvPr>
          <p:cNvSpPr txBox="1">
            <a:spLocks noChangeArrowheads="1"/>
          </p:cNvSpPr>
          <p:nvPr/>
        </p:nvSpPr>
        <p:spPr bwMode="auto">
          <a:xfrm>
            <a:off x="609600" y="280987"/>
            <a:ext cx="107188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n-GB" altLang="de-DE" sz="1800" b="1" dirty="0">
                <a:latin typeface="Arial" panose="020B0604020202020204" pitchFamily="34" charset="0"/>
              </a:rPr>
              <a:t>A</a:t>
            </a:r>
            <a:r>
              <a:rPr lang="en-GB" altLang="de-DE" sz="1800" b="1" i="1" dirty="0">
                <a:latin typeface="Arial" panose="020B0604020202020204" pitchFamily="34" charset="0"/>
              </a:rPr>
              <a:t> single generation of reproduction will result in a population that meets the expected Hardy-Weinberg frequencies</a:t>
            </a:r>
            <a:r>
              <a:rPr lang="en-GB" altLang="de-DE" sz="1800" b="1" dirty="0">
                <a:latin typeface="Arial" panose="020B0604020202020204" pitchFamily="34" charset="0"/>
              </a:rPr>
              <a:t>, i.e. is at </a:t>
            </a:r>
            <a:r>
              <a:rPr lang="en-GB" altLang="de-DE" sz="1800" b="1" i="1" dirty="0">
                <a:latin typeface="Arial" panose="020B0604020202020204" pitchFamily="34" charset="0"/>
              </a:rPr>
              <a:t>Hardy-Weinberg </a:t>
            </a:r>
            <a:r>
              <a:rPr lang="en-GB" altLang="de-DE" sz="1800" b="1" dirty="0">
                <a:latin typeface="Arial" panose="020B0604020202020204" pitchFamily="34" charset="0"/>
              </a:rPr>
              <a:t>(HW) </a:t>
            </a:r>
            <a:r>
              <a:rPr lang="en-GB" altLang="de-DE" sz="1800" b="1" i="1" dirty="0">
                <a:latin typeface="Arial" panose="020B0604020202020204" pitchFamily="34" charset="0"/>
              </a:rPr>
              <a:t>equilibrium</a:t>
            </a:r>
            <a:endParaRPr lang="en-US" altLang="de-DE" sz="1800" b="1" dirty="0">
              <a:latin typeface="Arial" panose="020B0604020202020204" pitchFamily="34" charset="0"/>
            </a:endParaRPr>
          </a:p>
          <a:p>
            <a:pPr>
              <a:spcBef>
                <a:spcPct val="0"/>
              </a:spcBef>
              <a:spcAft>
                <a:spcPts val="1200"/>
              </a:spcAft>
              <a:buNone/>
            </a:pPr>
            <a:r>
              <a:rPr lang="en-US" altLang="de-DE" sz="1800" dirty="0">
                <a:latin typeface="Arial" panose="020B0604020202020204" pitchFamily="34" charset="0"/>
              </a:rPr>
              <a:t>Assuming an “ideal” population, i.e. :</a:t>
            </a:r>
          </a:p>
          <a:p>
            <a:pPr>
              <a:spcBef>
                <a:spcPct val="0"/>
              </a:spcBef>
              <a:spcAft>
                <a:spcPts val="1200"/>
              </a:spcAft>
              <a:buFontTx/>
              <a:buChar char="•"/>
            </a:pPr>
            <a:r>
              <a:rPr lang="en-US" altLang="de-DE" sz="1800" dirty="0">
                <a:latin typeface="Arial" panose="020B0604020202020204" pitchFamily="34" charset="0"/>
              </a:rPr>
              <a:t> Diploid organisms</a:t>
            </a:r>
          </a:p>
          <a:p>
            <a:pPr>
              <a:spcBef>
                <a:spcPct val="0"/>
              </a:spcBef>
              <a:spcAft>
                <a:spcPts val="1200"/>
              </a:spcAft>
              <a:buFontTx/>
              <a:buChar char="•"/>
            </a:pPr>
            <a:r>
              <a:rPr lang="en-US" altLang="de-DE" sz="1800" dirty="0">
                <a:latin typeface="Arial" panose="020B0604020202020204" pitchFamily="34" charset="0"/>
              </a:rPr>
              <a:t> Sexual reproduction (as opposed to clonal)</a:t>
            </a:r>
          </a:p>
          <a:p>
            <a:pPr>
              <a:spcBef>
                <a:spcPct val="0"/>
              </a:spcBef>
              <a:spcAft>
                <a:spcPts val="1200"/>
              </a:spcAft>
              <a:buFontTx/>
              <a:buChar char="•"/>
            </a:pPr>
            <a:r>
              <a:rPr lang="en-US" altLang="de-DE" sz="1800" dirty="0">
                <a:latin typeface="Arial" panose="020B0604020202020204" pitchFamily="34" charset="0"/>
              </a:rPr>
              <a:t> Random mating (as opposed to e.g. assortative) with respect to genotype</a:t>
            </a:r>
          </a:p>
          <a:p>
            <a:pPr>
              <a:spcBef>
                <a:spcPct val="0"/>
              </a:spcBef>
              <a:spcAft>
                <a:spcPts val="1200"/>
              </a:spcAft>
              <a:buFontTx/>
              <a:buChar char="•"/>
            </a:pPr>
            <a:r>
              <a:rPr lang="en-US" altLang="de-DE" sz="1800" dirty="0">
                <a:latin typeface="Arial" panose="020B0604020202020204" pitchFamily="34" charset="0"/>
              </a:rPr>
              <a:t> Random union of gametes</a:t>
            </a:r>
          </a:p>
          <a:p>
            <a:pPr>
              <a:spcBef>
                <a:spcPct val="0"/>
              </a:spcBef>
              <a:spcAft>
                <a:spcPts val="1200"/>
              </a:spcAft>
              <a:buFontTx/>
              <a:buChar char="•"/>
            </a:pPr>
            <a:r>
              <a:rPr lang="en-US" altLang="de-DE" sz="1800" dirty="0">
                <a:latin typeface="Arial" panose="020B0604020202020204" pitchFamily="34" charset="0"/>
              </a:rPr>
              <a:t> Discrete, non-overlapping generations</a:t>
            </a:r>
          </a:p>
          <a:p>
            <a:pPr>
              <a:spcBef>
                <a:spcPct val="0"/>
              </a:spcBef>
              <a:spcAft>
                <a:spcPts val="1200"/>
              </a:spcAft>
              <a:buFontTx/>
              <a:buChar char="•"/>
            </a:pPr>
            <a:r>
              <a:rPr lang="en-US" altLang="de-DE" sz="1800" dirty="0">
                <a:latin typeface="Arial" panose="020B0604020202020204" pitchFamily="34" charset="0"/>
              </a:rPr>
              <a:t> Very large (infinite) population</a:t>
            </a:r>
          </a:p>
          <a:p>
            <a:pPr>
              <a:spcBef>
                <a:spcPct val="0"/>
              </a:spcBef>
              <a:spcAft>
                <a:spcPts val="1200"/>
              </a:spcAft>
              <a:buFontTx/>
              <a:buChar char="•"/>
            </a:pPr>
            <a:r>
              <a:rPr lang="en-US" altLang="de-DE" sz="1800" dirty="0">
                <a:latin typeface="Arial" panose="020B0604020202020204" pitchFamily="34" charset="0"/>
              </a:rPr>
              <a:t> No migration</a:t>
            </a:r>
          </a:p>
          <a:p>
            <a:pPr>
              <a:spcBef>
                <a:spcPct val="0"/>
              </a:spcBef>
              <a:spcAft>
                <a:spcPts val="1200"/>
              </a:spcAft>
              <a:buFontTx/>
              <a:buChar char="•"/>
            </a:pPr>
            <a:r>
              <a:rPr lang="en-US" altLang="de-DE" sz="1800" dirty="0">
                <a:latin typeface="Arial" panose="020B0604020202020204" pitchFamily="34" charset="0"/>
              </a:rPr>
              <a:t> No population structure</a:t>
            </a:r>
          </a:p>
          <a:p>
            <a:pPr>
              <a:spcBef>
                <a:spcPct val="0"/>
              </a:spcBef>
              <a:spcAft>
                <a:spcPts val="1200"/>
              </a:spcAft>
              <a:buFontTx/>
              <a:buChar char="•"/>
            </a:pPr>
            <a:r>
              <a:rPr lang="en-US" altLang="de-DE" sz="1800" dirty="0">
                <a:latin typeface="Arial" panose="020B0604020202020204" pitchFamily="34" charset="0"/>
              </a:rPr>
              <a:t> No natural selection</a:t>
            </a:r>
          </a:p>
          <a:p>
            <a:pPr>
              <a:spcBef>
                <a:spcPct val="0"/>
              </a:spcBef>
              <a:spcAft>
                <a:spcPts val="1200"/>
              </a:spcAft>
              <a:buFontTx/>
              <a:buChar char="•"/>
            </a:pPr>
            <a:r>
              <a:rPr lang="en-US" altLang="de-DE" sz="1800" dirty="0">
                <a:latin typeface="Arial" panose="020B0604020202020204" pitchFamily="34" charset="0"/>
              </a:rPr>
              <a:t> Two alleles</a:t>
            </a:r>
          </a:p>
          <a:p>
            <a:pPr>
              <a:spcBef>
                <a:spcPct val="0"/>
              </a:spcBef>
              <a:spcAft>
                <a:spcPts val="1200"/>
              </a:spcAft>
              <a:buFontTx/>
              <a:buChar char="•"/>
            </a:pPr>
            <a:r>
              <a:rPr lang="en-US" altLang="de-DE" sz="1800" dirty="0">
                <a:latin typeface="Arial" panose="020B0604020202020204" pitchFamily="34" charset="0"/>
              </a:rPr>
              <a:t> Identical allele frequencies in both sexes</a:t>
            </a:r>
          </a:p>
        </p:txBody>
      </p:sp>
      <p:sp>
        <p:nvSpPr>
          <p:cNvPr id="4" name="TextBox 18">
            <a:extLst>
              <a:ext uri="{FF2B5EF4-FFF2-40B4-BE49-F238E27FC236}">
                <a16:creationId xmlns:a16="http://schemas.microsoft.com/office/drawing/2014/main" id="{46205892-6FA8-2149-8DD0-F7BD8F7506AA}"/>
              </a:ext>
            </a:extLst>
          </p:cNvPr>
          <p:cNvSpPr txBox="1">
            <a:spLocks noChangeArrowheads="1"/>
          </p:cNvSpPr>
          <p:nvPr/>
        </p:nvSpPr>
        <p:spPr bwMode="auto">
          <a:xfrm>
            <a:off x="8796337" y="3313113"/>
            <a:ext cx="2786063" cy="26162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400"/>
              </a:spcAft>
              <a:buNone/>
              <a:defRPr/>
            </a:pPr>
            <a:r>
              <a:rPr lang="en-US" altLang="de-DE" sz="1800" dirty="0">
                <a:latin typeface="Arial" panose="020B0604020202020204" pitchFamily="34" charset="0"/>
              </a:rPr>
              <a:t>-&gt; Departures from HW equilibrium may indicate:</a:t>
            </a:r>
          </a:p>
          <a:p>
            <a:pPr marL="285750" indent="-285750">
              <a:spcBef>
                <a:spcPct val="0"/>
              </a:spcBef>
              <a:spcAft>
                <a:spcPts val="400"/>
              </a:spcAft>
              <a:defRPr/>
            </a:pPr>
            <a:r>
              <a:rPr lang="en-US" altLang="de-DE" sz="1800" dirty="0">
                <a:latin typeface="Arial" panose="020B0604020202020204" pitchFamily="34" charset="0"/>
              </a:rPr>
              <a:t> Inbreeding</a:t>
            </a:r>
          </a:p>
          <a:p>
            <a:pPr marL="285750" indent="-285750">
              <a:spcBef>
                <a:spcPct val="0"/>
              </a:spcBef>
              <a:spcAft>
                <a:spcPts val="400"/>
              </a:spcAft>
              <a:defRPr/>
            </a:pPr>
            <a:r>
              <a:rPr lang="en-US" altLang="de-DE" sz="1800" dirty="0">
                <a:latin typeface="Arial" panose="020B0604020202020204" pitchFamily="34" charset="0"/>
              </a:rPr>
              <a:t>Assortative mating</a:t>
            </a:r>
          </a:p>
          <a:p>
            <a:pPr marL="285750" indent="-285750">
              <a:spcBef>
                <a:spcPct val="0"/>
              </a:spcBef>
              <a:spcAft>
                <a:spcPts val="400"/>
              </a:spcAft>
              <a:defRPr/>
            </a:pPr>
            <a:r>
              <a:rPr lang="en-US" altLang="de-DE" sz="1800" dirty="0">
                <a:latin typeface="Arial" panose="020B0604020202020204" pitchFamily="34" charset="0"/>
              </a:rPr>
              <a:t>Migration</a:t>
            </a:r>
          </a:p>
          <a:p>
            <a:pPr marL="285750" indent="-285750">
              <a:spcBef>
                <a:spcPct val="0"/>
              </a:spcBef>
              <a:spcAft>
                <a:spcPts val="400"/>
              </a:spcAft>
              <a:defRPr/>
            </a:pPr>
            <a:r>
              <a:rPr lang="en-US" altLang="de-DE" sz="1800" dirty="0">
                <a:latin typeface="Arial" panose="020B0604020202020204" pitchFamily="34" charset="0"/>
              </a:rPr>
              <a:t>Natural selection</a:t>
            </a:r>
          </a:p>
          <a:p>
            <a:pPr marL="285750" indent="-285750">
              <a:spcBef>
                <a:spcPct val="0"/>
              </a:spcBef>
              <a:spcAft>
                <a:spcPts val="400"/>
              </a:spcAft>
              <a:defRPr/>
            </a:pPr>
            <a:r>
              <a:rPr lang="en-US" altLang="de-DE" sz="1800" dirty="0">
                <a:latin typeface="Arial" panose="020B0604020202020204" pitchFamily="34" charset="0"/>
              </a:rPr>
              <a:t>Population structure</a:t>
            </a:r>
          </a:p>
          <a:p>
            <a:pPr marL="285750" indent="-285750">
              <a:spcBef>
                <a:spcPct val="0"/>
              </a:spcBef>
              <a:spcAft>
                <a:spcPts val="400"/>
              </a:spcAft>
              <a:defRPr/>
            </a:pPr>
            <a:r>
              <a:rPr lang="en-GB" altLang="de-DE" sz="1800" dirty="0">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a:extLst>
              <a:ext uri="{FF2B5EF4-FFF2-40B4-BE49-F238E27FC236}">
                <a16:creationId xmlns:a16="http://schemas.microsoft.com/office/drawing/2014/main" id="{806BABF1-EBD2-F645-B9B9-794C2E2EA1F8}"/>
              </a:ext>
            </a:extLst>
          </p:cNvPr>
          <p:cNvGrpSpPr>
            <a:grpSpLocks/>
          </p:cNvGrpSpPr>
          <p:nvPr/>
        </p:nvGrpSpPr>
        <p:grpSpPr bwMode="auto">
          <a:xfrm>
            <a:off x="714375" y="1819276"/>
            <a:ext cx="5029200" cy="4137025"/>
            <a:chOff x="4038600" y="2645088"/>
            <a:chExt cx="5029200" cy="4136711"/>
          </a:xfrm>
        </p:grpSpPr>
        <p:pic>
          <p:nvPicPr>
            <p:cNvPr id="79884" name="Picture 8" descr="c02f005.jpg">
              <a:extLst>
                <a:ext uri="{FF2B5EF4-FFF2-40B4-BE49-F238E27FC236}">
                  <a16:creationId xmlns:a16="http://schemas.microsoft.com/office/drawing/2014/main" id="{9A7A0D8B-7E6C-1F4C-9EF2-4A866ABC6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645088"/>
              <a:ext cx="5029200" cy="41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5" name="TextBox 18">
              <a:extLst>
                <a:ext uri="{FF2B5EF4-FFF2-40B4-BE49-F238E27FC236}">
                  <a16:creationId xmlns:a16="http://schemas.microsoft.com/office/drawing/2014/main" id="{3F668F70-2282-FD4E-89A6-3137EA7AC169}"/>
                </a:ext>
              </a:extLst>
            </p:cNvPr>
            <p:cNvSpPr txBox="1">
              <a:spLocks noChangeArrowheads="1"/>
            </p:cNvSpPr>
            <p:nvPr/>
          </p:nvSpPr>
          <p:spPr bwMode="auto">
            <a:xfrm>
              <a:off x="5181600" y="2895600"/>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t>
              </a:r>
            </a:p>
          </p:txBody>
        </p:sp>
        <p:sp>
          <p:nvSpPr>
            <p:cNvPr id="79886" name="TextBox 19">
              <a:extLst>
                <a:ext uri="{FF2B5EF4-FFF2-40B4-BE49-F238E27FC236}">
                  <a16:creationId xmlns:a16="http://schemas.microsoft.com/office/drawing/2014/main" id="{D6E4A090-7CD0-B948-AD9E-9AC1C4377317}"/>
                </a:ext>
              </a:extLst>
            </p:cNvPr>
            <p:cNvSpPr txBox="1">
              <a:spLocks noChangeArrowheads="1"/>
            </p:cNvSpPr>
            <p:nvPr/>
          </p:nvSpPr>
          <p:spPr bwMode="auto">
            <a:xfrm>
              <a:off x="6400800" y="3897868"/>
              <a:ext cx="1066800"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Aa/aA</a:t>
              </a:r>
            </a:p>
          </p:txBody>
        </p:sp>
        <p:sp>
          <p:nvSpPr>
            <p:cNvPr id="79887" name="TextBox 20">
              <a:extLst>
                <a:ext uri="{FF2B5EF4-FFF2-40B4-BE49-F238E27FC236}">
                  <a16:creationId xmlns:a16="http://schemas.microsoft.com/office/drawing/2014/main" id="{B14E1A5C-0EEA-F843-976B-BCD57F3E8726}"/>
                </a:ext>
              </a:extLst>
            </p:cNvPr>
            <p:cNvSpPr txBox="1">
              <a:spLocks noChangeArrowheads="1"/>
            </p:cNvSpPr>
            <p:nvPr/>
          </p:nvSpPr>
          <p:spPr bwMode="auto">
            <a:xfrm>
              <a:off x="7848600" y="2895600"/>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t>
              </a:r>
            </a:p>
          </p:txBody>
        </p:sp>
      </p:grpSp>
      <p:sp>
        <p:nvSpPr>
          <p:cNvPr id="3" name="Title 2">
            <a:extLst>
              <a:ext uri="{FF2B5EF4-FFF2-40B4-BE49-F238E27FC236}">
                <a16:creationId xmlns:a16="http://schemas.microsoft.com/office/drawing/2014/main" id="{CEE2D33C-6963-7F4F-ACED-D5A184D7729D}"/>
              </a:ext>
            </a:extLst>
          </p:cNvPr>
          <p:cNvSpPr>
            <a:spLocks noGrp="1"/>
          </p:cNvSpPr>
          <p:nvPr>
            <p:ph type="title"/>
          </p:nvPr>
        </p:nvSpPr>
        <p:spPr>
          <a:xfrm>
            <a:off x="266700" y="238917"/>
            <a:ext cx="10515600" cy="1325563"/>
          </a:xfrm>
        </p:spPr>
        <p:txBody>
          <a:bodyPr>
            <a:noAutofit/>
          </a:bodyPr>
          <a:lstStyle/>
          <a:p>
            <a:r>
              <a:rPr lang="en-US" sz="3200" dirty="0"/>
              <a:t>What is the expectation for genotype frequencies? </a:t>
            </a:r>
            <a:br>
              <a:rPr lang="en-US" sz="3200" dirty="0"/>
            </a:br>
            <a:r>
              <a:rPr lang="en-US" sz="3200" dirty="0"/>
              <a:t>When do we have the highest heterozygosity?</a:t>
            </a:r>
            <a:br>
              <a:rPr lang="en-US" sz="3200" dirty="0"/>
            </a:br>
            <a:endParaRPr lang="en-DE" sz="3200" dirty="0"/>
          </a:p>
        </p:txBody>
      </p:sp>
      <p:pic>
        <p:nvPicPr>
          <p:cNvPr id="36882" name="Picture 18">
            <a:extLst>
              <a:ext uri="{FF2B5EF4-FFF2-40B4-BE49-F238E27FC236}">
                <a16:creationId xmlns:a16="http://schemas.microsoft.com/office/drawing/2014/main" id="{2459365F-B21D-2D42-A025-43A49E0201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35"/>
          <a:stretch/>
        </p:blipFill>
        <p:spPr bwMode="auto">
          <a:xfrm>
            <a:off x="7063182" y="1564480"/>
            <a:ext cx="3895725" cy="4576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76430-EDE6-9A42-83FC-D8FA3D946C47}"/>
              </a:ext>
            </a:extLst>
          </p:cNvPr>
          <p:cNvSpPr txBox="1"/>
          <p:nvPr/>
        </p:nvSpPr>
        <p:spPr>
          <a:xfrm>
            <a:off x="8559800" y="6478351"/>
            <a:ext cx="902491" cy="369332"/>
          </a:xfrm>
          <a:prstGeom prst="rect">
            <a:avLst/>
          </a:prstGeom>
          <a:noFill/>
        </p:spPr>
        <p:txBody>
          <a:bodyPr wrap="none" rtlCol="0">
            <a:spAutoFit/>
          </a:bodyPr>
          <a:lstStyle/>
          <a:p>
            <a:r>
              <a:rPr lang="en-DE" dirty="0"/>
              <a:t>G. coop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Inbreeding coefficient: </a:t>
            </a:r>
            <a:r>
              <a:rPr lang="en-DE" i="1" dirty="0"/>
              <a:t>F</a:t>
            </a:r>
          </a:p>
        </p:txBody>
      </p:sp>
      <p:sp>
        <p:nvSpPr>
          <p:cNvPr id="5" name="TextBox 4">
            <a:extLst>
              <a:ext uri="{FF2B5EF4-FFF2-40B4-BE49-F238E27FC236}">
                <a16:creationId xmlns:a16="http://schemas.microsoft.com/office/drawing/2014/main" id="{C4DEEBCE-6AD3-F94E-A5C0-3A72802F9917}"/>
              </a:ext>
            </a:extLst>
          </p:cNvPr>
          <p:cNvSpPr txBox="1"/>
          <p:nvPr/>
        </p:nvSpPr>
        <p:spPr>
          <a:xfrm>
            <a:off x="8354761" y="2424810"/>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8897974" y="3026609"/>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9387210" y="2162711"/>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10237034" y="279764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7841254" y="3490144"/>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7511625" y="2696446"/>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9604802" y="2696445"/>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8843997" y="3720976"/>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7822803" y="1902748"/>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graphicFrame>
        <p:nvGraphicFramePr>
          <p:cNvPr id="16" name="Object 5">
            <a:extLst>
              <a:ext uri="{FF2B5EF4-FFF2-40B4-BE49-F238E27FC236}">
                <a16:creationId xmlns:a16="http://schemas.microsoft.com/office/drawing/2014/main" id="{66826FA5-8FC4-8A4A-A372-9F67A5D9EE72}"/>
              </a:ext>
            </a:extLst>
          </p:cNvPr>
          <p:cNvGraphicFramePr>
            <a:graphicFrameLocks noChangeAspect="1"/>
          </p:cNvGraphicFramePr>
          <p:nvPr/>
        </p:nvGraphicFramePr>
        <p:xfrm>
          <a:off x="571500" y="2179713"/>
          <a:ext cx="1602904" cy="831158"/>
        </p:xfrm>
        <a:graphic>
          <a:graphicData uri="http://schemas.openxmlformats.org/presentationml/2006/ole">
            <mc:AlternateContent xmlns:mc="http://schemas.openxmlformats.org/markup-compatibility/2006">
              <mc:Choice xmlns:v="urn:schemas-microsoft-com:vml" Requires="v">
                <p:oleObj name="Equation" r:id="rId3" imgW="8839200" imgH="4572000" progId="Equation.3">
                  <p:embed/>
                </p:oleObj>
              </mc:Choice>
              <mc:Fallback>
                <p:oleObj name="Equation" r:id="rId3" imgW="8839200" imgH="4572000" progId="Equation.3">
                  <p:embed/>
                  <p:pic>
                    <p:nvPicPr>
                      <p:cNvPr id="16" name="Object 5">
                        <a:extLst>
                          <a:ext uri="{FF2B5EF4-FFF2-40B4-BE49-F238E27FC236}">
                            <a16:creationId xmlns:a16="http://schemas.microsoft.com/office/drawing/2014/main" id="{66826FA5-8FC4-8A4A-A372-9F67A5D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179713"/>
                        <a:ext cx="1602904" cy="8311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18">
            <a:extLst>
              <a:ext uri="{FF2B5EF4-FFF2-40B4-BE49-F238E27FC236}">
                <a16:creationId xmlns:a16="http://schemas.microsoft.com/office/drawing/2014/main" id="{0C4C0182-C72A-D245-B2BC-A79E71C34809}"/>
              </a:ext>
            </a:extLst>
          </p:cNvPr>
          <p:cNvSpPr txBox="1">
            <a:spLocks noChangeArrowheads="1"/>
          </p:cNvSpPr>
          <p:nvPr/>
        </p:nvSpPr>
        <p:spPr bwMode="auto">
          <a:xfrm>
            <a:off x="419099" y="1099247"/>
            <a:ext cx="111633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US" altLang="de-DE" sz="1800" u="sng" dirty="0">
                <a:latin typeface="Arial" panose="020B0604020202020204" pitchFamily="34" charset="0"/>
              </a:rPr>
              <a:t>Fixation index (F)</a:t>
            </a:r>
            <a:r>
              <a:rPr lang="en-US" altLang="de-DE" sz="1800" dirty="0">
                <a:latin typeface="Arial" panose="020B0604020202020204" pitchFamily="34" charset="0"/>
              </a:rPr>
              <a:t>: </a:t>
            </a:r>
            <a:r>
              <a:rPr lang="en-US" altLang="de-DE" sz="1800" i="1" dirty="0">
                <a:latin typeface="Arial" panose="020B0604020202020204" pitchFamily="34" charset="0"/>
              </a:rPr>
              <a:t>proportion by which heterozygosity is reduced or increased relative to the heterozygosity of a population at HW equilibrium with the same allele frequencies</a:t>
            </a:r>
            <a:r>
              <a:rPr lang="en-US" altLang="de-DE" sz="1800" dirty="0">
                <a:latin typeface="Arial" panose="020B0604020202020204" pitchFamily="34" charset="0"/>
              </a:rPr>
              <a:t>. </a:t>
            </a:r>
            <a:endParaRPr lang="en-GB" altLang="de-DE" sz="1800" dirty="0">
              <a:latin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AE1788-9F9B-2E49-8DB2-7CB82679E67D}"/>
                  </a:ext>
                </a:extLst>
              </p:cNvPr>
              <p:cNvSpPr txBox="1"/>
              <p:nvPr/>
            </p:nvSpPr>
            <p:spPr>
              <a:xfrm>
                <a:off x="2324100" y="2295308"/>
                <a:ext cx="1553374"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𝑓𝐴𝑓𝑎</m:t>
                          </m:r>
                          <m:r>
                            <a:rPr lang="en-US" b="0" i="1" smtClean="0">
                              <a:latin typeface="Cambria Math" panose="02040503050406030204" pitchFamily="18" charset="0"/>
                            </a:rPr>
                            <m:t> −</m:t>
                          </m:r>
                          <m:r>
                            <a:rPr lang="en-US" b="0" i="1" smtClean="0">
                              <a:latin typeface="Cambria Math" panose="02040503050406030204" pitchFamily="18" charset="0"/>
                            </a:rPr>
                            <m:t>𝑓𝐴𝑎</m:t>
                          </m:r>
                        </m:num>
                        <m:den>
                          <m:r>
                            <a:rPr lang="en-US" i="1">
                              <a:latin typeface="Cambria Math" panose="02040503050406030204" pitchFamily="18" charset="0"/>
                            </a:rPr>
                            <m:t>2</m:t>
                          </m:r>
                          <m:r>
                            <a:rPr lang="en-US" i="1">
                              <a:latin typeface="Cambria Math" panose="02040503050406030204" pitchFamily="18" charset="0"/>
                            </a:rPr>
                            <m:t>𝑓𝐴𝑓𝑎</m:t>
                          </m:r>
                        </m:den>
                      </m:f>
                    </m:oMath>
                  </m:oMathPara>
                </a14:m>
                <a:endParaRPr lang="en-DE" dirty="0"/>
              </a:p>
            </p:txBody>
          </p:sp>
        </mc:Choice>
        <mc:Fallback xmlns="">
          <p:sp>
            <p:nvSpPr>
              <p:cNvPr id="3" name="TextBox 2">
                <a:extLst>
                  <a:ext uri="{FF2B5EF4-FFF2-40B4-BE49-F238E27FC236}">
                    <a16:creationId xmlns:a16="http://schemas.microsoft.com/office/drawing/2014/main" id="{DFAE1788-9F9B-2E49-8DB2-7CB82679E67D}"/>
                  </a:ext>
                </a:extLst>
              </p:cNvPr>
              <p:cNvSpPr txBox="1">
                <a:spLocks noRot="1" noChangeAspect="1" noMove="1" noResize="1" noEditPoints="1" noAdjustHandles="1" noChangeArrowheads="1" noChangeShapeType="1" noTextEdit="1"/>
              </p:cNvSpPr>
              <p:nvPr/>
            </p:nvSpPr>
            <p:spPr>
              <a:xfrm>
                <a:off x="2324100" y="2295308"/>
                <a:ext cx="1553374" cy="575157"/>
              </a:xfrm>
              <a:prstGeom prst="rect">
                <a:avLst/>
              </a:prstGeom>
              <a:blipFill>
                <a:blip r:embed="rId6"/>
                <a:stretch>
                  <a:fillRect l="-806" t="-6383" r="-806" b="-1702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C636C4-FF14-3848-875A-044208BD4ACC}"/>
                  </a:ext>
                </a:extLst>
              </p:cNvPr>
              <p:cNvSpPr txBox="1"/>
              <p:nvPr/>
            </p:nvSpPr>
            <p:spPr>
              <a:xfrm>
                <a:off x="1157052" y="3534662"/>
                <a:ext cx="2513317" cy="369332"/>
              </a:xfrm>
              <a:prstGeom prst="rect">
                <a:avLst/>
              </a:prstGeom>
              <a:noFill/>
            </p:spPr>
            <p:txBody>
              <a:bodyPr wrap="none" lIns="0" tIns="0" rIns="0" bIns="0" rtlCol="0">
                <a:spAutoFit/>
              </a:bodyPr>
              <a:lstStyle/>
              <a:p>
                <a:r>
                  <a:rPr lang="en-US" sz="2400" i="1" dirty="0"/>
                  <a:t>f</a:t>
                </a:r>
                <a:r>
                  <a:rPr lang="en-US" sz="2400" baseline="-25000" dirty="0" err="1"/>
                  <a:t>Aa</a:t>
                </a:r>
                <a:r>
                  <a:rPr lang="en-US" sz="2400" dirty="0"/>
                  <a:t>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2</m:t>
                    </m:r>
                    <m:r>
                      <a:rPr lang="en-US" sz="2400" i="1">
                        <a:latin typeface="Cambria Math" panose="02040503050406030204" pitchFamily="18" charset="0"/>
                      </a:rPr>
                      <m:t>𝑓𝐴𝑓𝑎</m:t>
                    </m:r>
                    <m:r>
                      <a:rPr lang="en-US" sz="2400" b="0" i="1" smtClean="0">
                        <a:latin typeface="Cambria Math" panose="02040503050406030204" pitchFamily="18" charset="0"/>
                      </a:rPr>
                      <m:t>(1−</m:t>
                    </m:r>
                    <m:r>
                      <a:rPr lang="en-US" sz="2400" b="0" i="1" smtClean="0">
                        <a:latin typeface="Cambria Math" panose="02040503050406030204" pitchFamily="18" charset="0"/>
                      </a:rPr>
                      <m:t>𝐹</m:t>
                    </m:r>
                    <m:r>
                      <a:rPr lang="en-US" sz="2400" b="0" i="1" smtClean="0">
                        <a:latin typeface="Cambria Math" panose="02040503050406030204" pitchFamily="18" charset="0"/>
                      </a:rPr>
                      <m:t>)</m:t>
                    </m:r>
                  </m:oMath>
                </a14:m>
                <a:endParaRPr lang="en-DE" sz="2400" dirty="0"/>
              </a:p>
            </p:txBody>
          </p:sp>
        </mc:Choice>
        <mc:Fallback xmlns="">
          <p:sp>
            <p:nvSpPr>
              <p:cNvPr id="20" name="TextBox 19">
                <a:extLst>
                  <a:ext uri="{FF2B5EF4-FFF2-40B4-BE49-F238E27FC236}">
                    <a16:creationId xmlns:a16="http://schemas.microsoft.com/office/drawing/2014/main" id="{2DC636C4-FF14-3848-875A-044208BD4ACC}"/>
                  </a:ext>
                </a:extLst>
              </p:cNvPr>
              <p:cNvSpPr txBox="1">
                <a:spLocks noRot="1" noChangeAspect="1" noMove="1" noResize="1" noEditPoints="1" noAdjustHandles="1" noChangeArrowheads="1" noChangeShapeType="1" noTextEdit="1"/>
              </p:cNvSpPr>
              <p:nvPr/>
            </p:nvSpPr>
            <p:spPr>
              <a:xfrm>
                <a:off x="1157052" y="3534662"/>
                <a:ext cx="2513317" cy="369332"/>
              </a:xfrm>
              <a:prstGeom prst="rect">
                <a:avLst/>
              </a:prstGeom>
              <a:blipFill>
                <a:blip r:embed="rId7"/>
                <a:stretch>
                  <a:fillRect l="-7576" t="-23333" r="-2525" b="-50000"/>
                </a:stretch>
              </a:blipFill>
            </p:spPr>
            <p:txBody>
              <a:bodyPr/>
              <a:lstStyle/>
              <a:p>
                <a:r>
                  <a:rPr lang="en-DE">
                    <a:noFill/>
                  </a:rPr>
                  <a:t> </a:t>
                </a:r>
              </a:p>
            </p:txBody>
          </p:sp>
        </mc:Fallback>
      </mc:AlternateContent>
      <p:sp>
        <p:nvSpPr>
          <p:cNvPr id="4" name="TextBox 3">
            <a:extLst>
              <a:ext uri="{FF2B5EF4-FFF2-40B4-BE49-F238E27FC236}">
                <a16:creationId xmlns:a16="http://schemas.microsoft.com/office/drawing/2014/main" id="{4BD846D0-4653-4047-8303-613D7FD32748}"/>
              </a:ext>
            </a:extLst>
          </p:cNvPr>
          <p:cNvSpPr txBox="1"/>
          <p:nvPr/>
        </p:nvSpPr>
        <p:spPr>
          <a:xfrm>
            <a:off x="700944" y="5107321"/>
            <a:ext cx="3835281" cy="461665"/>
          </a:xfrm>
          <a:prstGeom prst="rect">
            <a:avLst/>
          </a:prstGeom>
          <a:noFill/>
        </p:spPr>
        <p:txBody>
          <a:bodyPr wrap="none" rtlCol="0">
            <a:spAutoFit/>
          </a:bodyPr>
          <a:lstStyle/>
          <a:p>
            <a:r>
              <a:rPr lang="en-DE" sz="2400" dirty="0"/>
              <a:t>What is F for our population?</a:t>
            </a:r>
          </a:p>
        </p:txBody>
      </p:sp>
      <p:sp>
        <p:nvSpPr>
          <p:cNvPr id="17" name="Rectangle 16">
            <a:extLst>
              <a:ext uri="{FF2B5EF4-FFF2-40B4-BE49-F238E27FC236}">
                <a16:creationId xmlns:a16="http://schemas.microsoft.com/office/drawing/2014/main" id="{0DD097A6-3E49-6C4C-8F46-A103FF44CC28}"/>
              </a:ext>
            </a:extLst>
          </p:cNvPr>
          <p:cNvSpPr/>
          <p:nvPr/>
        </p:nvSpPr>
        <p:spPr>
          <a:xfrm>
            <a:off x="7283846" y="5003877"/>
            <a:ext cx="1301959" cy="461665"/>
          </a:xfrm>
          <a:prstGeom prst="rect">
            <a:avLst/>
          </a:prstGeom>
        </p:spPr>
        <p:txBody>
          <a:bodyPr wrap="none">
            <a:spAutoFit/>
          </a:bodyPr>
          <a:lstStyle/>
          <a:p>
            <a:r>
              <a:rPr lang="en-DE" sz="2400" i="1" dirty="0"/>
              <a:t>f</a:t>
            </a:r>
            <a:r>
              <a:rPr lang="en-DE" sz="2400" baseline="-25000" dirty="0"/>
              <a:t>A</a:t>
            </a:r>
            <a:r>
              <a:rPr lang="en-DE" sz="2400" dirty="0"/>
              <a:t> = 0.55 </a:t>
            </a:r>
          </a:p>
        </p:txBody>
      </p:sp>
      <p:sp>
        <p:nvSpPr>
          <p:cNvPr id="18" name="Rectangle 17">
            <a:extLst>
              <a:ext uri="{FF2B5EF4-FFF2-40B4-BE49-F238E27FC236}">
                <a16:creationId xmlns:a16="http://schemas.microsoft.com/office/drawing/2014/main" id="{44DFDEBC-E188-D449-969F-3A9F7793ABC4}"/>
              </a:ext>
            </a:extLst>
          </p:cNvPr>
          <p:cNvSpPr/>
          <p:nvPr/>
        </p:nvSpPr>
        <p:spPr>
          <a:xfrm>
            <a:off x="7198578" y="5838378"/>
            <a:ext cx="1285352" cy="461665"/>
          </a:xfrm>
          <a:prstGeom prst="rect">
            <a:avLst/>
          </a:prstGeom>
        </p:spPr>
        <p:txBody>
          <a:bodyPr wrap="none">
            <a:spAutoFit/>
          </a:bodyPr>
          <a:lstStyle/>
          <a:p>
            <a:r>
              <a:rPr lang="en-DE" sz="2400" i="1" dirty="0"/>
              <a:t>f</a:t>
            </a:r>
            <a:r>
              <a:rPr lang="en-DE" sz="2400" i="1" baseline="-25000" dirty="0"/>
              <a:t>a</a:t>
            </a:r>
            <a:r>
              <a:rPr lang="en-DE" sz="2400" dirty="0"/>
              <a:t> = 0.44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199851-564F-CD4F-A822-89B0687BBFB6}"/>
                  </a:ext>
                </a:extLst>
              </p:cNvPr>
              <p:cNvSpPr txBox="1"/>
              <p:nvPr/>
            </p:nvSpPr>
            <p:spPr>
              <a:xfrm>
                <a:off x="1592940" y="5758410"/>
                <a:ext cx="2321148"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2(0.55)(0.44) −</m:t>
                          </m:r>
                          <m:r>
                            <m:rPr>
                              <m:nor/>
                            </m:rPr>
                            <a:rPr lang="en-DE" dirty="0"/>
                            <m:t>0.44 </m:t>
                          </m:r>
                        </m:num>
                        <m:den>
                          <m:r>
                            <a:rPr lang="en-US" i="1">
                              <a:latin typeface="Cambria Math" panose="02040503050406030204" pitchFamily="18" charset="0"/>
                            </a:rPr>
                            <m:t>2(0.55)(0.44)</m:t>
                          </m:r>
                        </m:den>
                      </m:f>
                    </m:oMath>
                  </m:oMathPara>
                </a14:m>
                <a:endParaRPr lang="en-DE" dirty="0"/>
              </a:p>
            </p:txBody>
          </p:sp>
        </mc:Choice>
        <mc:Fallback xmlns="">
          <p:sp>
            <p:nvSpPr>
              <p:cNvPr id="21" name="TextBox 20">
                <a:extLst>
                  <a:ext uri="{FF2B5EF4-FFF2-40B4-BE49-F238E27FC236}">
                    <a16:creationId xmlns:a16="http://schemas.microsoft.com/office/drawing/2014/main" id="{7A199851-564F-CD4F-A822-89B0687BBFB6}"/>
                  </a:ext>
                </a:extLst>
              </p:cNvPr>
              <p:cNvSpPr txBox="1">
                <a:spLocks noRot="1" noChangeAspect="1" noMove="1" noResize="1" noEditPoints="1" noAdjustHandles="1" noChangeArrowheads="1" noChangeShapeType="1" noTextEdit="1"/>
              </p:cNvSpPr>
              <p:nvPr/>
            </p:nvSpPr>
            <p:spPr>
              <a:xfrm>
                <a:off x="1592940" y="5758410"/>
                <a:ext cx="2321148" cy="578300"/>
              </a:xfrm>
              <a:prstGeom prst="rect">
                <a:avLst/>
              </a:prstGeom>
              <a:blipFill>
                <a:blip r:embed="rId8"/>
                <a:stretch>
                  <a:fillRect l="-2717" t="-15217" r="-2174" b="-19565"/>
                </a:stretch>
              </a:blipFill>
            </p:spPr>
            <p:txBody>
              <a:bodyPr/>
              <a:lstStyle/>
              <a:p>
                <a:r>
                  <a:rPr lang="en-DE">
                    <a:noFill/>
                  </a:rPr>
                  <a:t> </a:t>
                </a:r>
              </a:p>
            </p:txBody>
          </p:sp>
        </mc:Fallback>
      </mc:AlternateContent>
    </p:spTree>
    <p:extLst>
      <p:ext uri="{BB962C8B-B14F-4D97-AF65-F5344CB8AC3E}">
        <p14:creationId xmlns:p14="http://schemas.microsoft.com/office/powerpoint/2010/main" val="30612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4" grpId="0"/>
      <p:bldP spid="17" grpId="0"/>
      <p:bldP spid="18"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D4F-8876-4940-A407-79F8F17C4A47}"/>
              </a:ext>
            </a:extLst>
          </p:cNvPr>
          <p:cNvSpPr>
            <a:spLocks noGrp="1"/>
          </p:cNvSpPr>
          <p:nvPr>
            <p:ph type="title"/>
          </p:nvPr>
        </p:nvSpPr>
        <p:spPr>
          <a:xfrm>
            <a:off x="207579" y="136762"/>
            <a:ext cx="10515600" cy="1325563"/>
          </a:xfrm>
        </p:spPr>
        <p:txBody>
          <a:bodyPr/>
          <a:lstStyle/>
          <a:p>
            <a:r>
              <a:rPr lang="en-DE" dirty="0"/>
              <a:t>Lamarck</a:t>
            </a:r>
          </a:p>
        </p:txBody>
      </p:sp>
      <p:sp>
        <p:nvSpPr>
          <p:cNvPr id="3" name="Content Placeholder 2">
            <a:extLst>
              <a:ext uri="{FF2B5EF4-FFF2-40B4-BE49-F238E27FC236}">
                <a16:creationId xmlns:a16="http://schemas.microsoft.com/office/drawing/2014/main" id="{EB26400E-D79E-4D44-918D-2A7D992A515A}"/>
              </a:ext>
            </a:extLst>
          </p:cNvPr>
          <p:cNvSpPr>
            <a:spLocks noGrp="1"/>
          </p:cNvSpPr>
          <p:nvPr>
            <p:ph idx="1"/>
          </p:nvPr>
        </p:nvSpPr>
        <p:spPr/>
        <p:txBody>
          <a:bodyPr/>
          <a:lstStyle/>
          <a:p>
            <a:r>
              <a:rPr lang="en-DE" dirty="0"/>
              <a:t>Knew the earth was old</a:t>
            </a:r>
          </a:p>
          <a:p>
            <a:endParaRPr lang="en-DE" dirty="0"/>
          </a:p>
          <a:p>
            <a:pPr marL="514350" indent="-514350">
              <a:buFont typeface="+mj-lt"/>
              <a:buAutoNum type="arabicPeriod"/>
            </a:pPr>
            <a:r>
              <a:rPr lang="en-US" dirty="0"/>
              <a:t>L</a:t>
            </a:r>
            <a:r>
              <a:rPr lang="en-DE" dirty="0"/>
              <a:t>ife evolved towards complexity</a:t>
            </a:r>
          </a:p>
          <a:p>
            <a:pPr marL="514350" indent="-514350">
              <a:buFont typeface="+mj-lt"/>
              <a:buAutoNum type="arabicPeriod"/>
            </a:pPr>
            <a:r>
              <a:rPr lang="en-US" dirty="0"/>
              <a:t>Inheritance of acquired characteristics</a:t>
            </a:r>
          </a:p>
          <a:p>
            <a:pPr marL="514350" indent="-514350">
              <a:buFont typeface="+mj-lt"/>
              <a:buAutoNum type="arabicPeriod"/>
            </a:pPr>
            <a:endParaRPr lang="en-DE" dirty="0"/>
          </a:p>
          <a:p>
            <a:endParaRPr lang="en-DE" dirty="0"/>
          </a:p>
          <a:p>
            <a:endParaRPr lang="en-DE" dirty="0"/>
          </a:p>
        </p:txBody>
      </p:sp>
      <p:pic>
        <p:nvPicPr>
          <p:cNvPr id="45058" name="Picture 2">
            <a:extLst>
              <a:ext uri="{FF2B5EF4-FFF2-40B4-BE49-F238E27FC236}">
                <a16:creationId xmlns:a16="http://schemas.microsoft.com/office/drawing/2014/main" id="{191D6FB7-854D-3F45-BAFD-D0BF05739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427" y="2076450"/>
            <a:ext cx="279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2D8B77-9987-E141-B19E-8F2D613B1741}"/>
              </a:ext>
            </a:extLst>
          </p:cNvPr>
          <p:cNvSpPr txBox="1"/>
          <p:nvPr/>
        </p:nvSpPr>
        <p:spPr>
          <a:xfrm>
            <a:off x="9236751" y="4781550"/>
            <a:ext cx="1191352" cy="369332"/>
          </a:xfrm>
          <a:prstGeom prst="rect">
            <a:avLst/>
          </a:prstGeom>
          <a:noFill/>
        </p:spPr>
        <p:txBody>
          <a:bodyPr wrap="none" rtlCol="0">
            <a:spAutoFit/>
          </a:bodyPr>
          <a:lstStyle/>
          <a:p>
            <a:r>
              <a:rPr lang="en-DE" dirty="0"/>
              <a:t>1744-1829</a:t>
            </a:r>
          </a:p>
        </p:txBody>
      </p:sp>
      <p:sp>
        <p:nvSpPr>
          <p:cNvPr id="5" name="Rectangle 4">
            <a:extLst>
              <a:ext uri="{FF2B5EF4-FFF2-40B4-BE49-F238E27FC236}">
                <a16:creationId xmlns:a16="http://schemas.microsoft.com/office/drawing/2014/main" id="{733643AC-C117-D44E-B33F-48C6D55FAF34}"/>
              </a:ext>
            </a:extLst>
          </p:cNvPr>
          <p:cNvSpPr/>
          <p:nvPr/>
        </p:nvSpPr>
        <p:spPr>
          <a:xfrm>
            <a:off x="7139025" y="6262042"/>
            <a:ext cx="5162682" cy="461665"/>
          </a:xfrm>
          <a:prstGeom prst="rect">
            <a:avLst/>
          </a:prstGeom>
        </p:spPr>
        <p:txBody>
          <a:bodyPr wrap="square">
            <a:spAutoFit/>
          </a:bodyPr>
          <a:lstStyle/>
          <a:p>
            <a:r>
              <a:rPr lang="en-DE" sz="1200" dirty="0"/>
              <a:t>From Sandritaverooka - Eigenes Werk, CC BY-SA 4.0, https://commons.wikimedia.org/w/index.php?curid=40890964</a:t>
            </a:r>
          </a:p>
        </p:txBody>
      </p:sp>
      <p:pic>
        <p:nvPicPr>
          <p:cNvPr id="45060" name="Picture 4">
            <a:extLst>
              <a:ext uri="{FF2B5EF4-FFF2-40B4-BE49-F238E27FC236}">
                <a16:creationId xmlns:a16="http://schemas.microsoft.com/office/drawing/2014/main" id="{05E01D6F-9718-8541-81EA-6E81BB1E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660" y="4031087"/>
            <a:ext cx="5453512" cy="252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1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51D5-EAA6-5B4D-9D74-DFAAA6DE3B81}"/>
              </a:ext>
            </a:extLst>
          </p:cNvPr>
          <p:cNvSpPr>
            <a:spLocks noGrp="1"/>
          </p:cNvSpPr>
          <p:nvPr>
            <p:ph type="title"/>
          </p:nvPr>
        </p:nvSpPr>
        <p:spPr>
          <a:xfrm>
            <a:off x="152400" y="136525"/>
            <a:ext cx="10515600" cy="1325563"/>
          </a:xfrm>
        </p:spPr>
        <p:txBody>
          <a:bodyPr/>
          <a:lstStyle/>
          <a:p>
            <a:r>
              <a:rPr lang="en-DE" dirty="0"/>
              <a:t>Deviations from HWE</a:t>
            </a:r>
          </a:p>
        </p:txBody>
      </p:sp>
      <p:sp>
        <p:nvSpPr>
          <p:cNvPr id="3" name="Content Placeholder 2">
            <a:extLst>
              <a:ext uri="{FF2B5EF4-FFF2-40B4-BE49-F238E27FC236}">
                <a16:creationId xmlns:a16="http://schemas.microsoft.com/office/drawing/2014/main" id="{87E49CF5-20F8-A94E-9C75-356128DC4A45}"/>
              </a:ext>
            </a:extLst>
          </p:cNvPr>
          <p:cNvSpPr>
            <a:spLocks noGrp="1"/>
          </p:cNvSpPr>
          <p:nvPr>
            <p:ph idx="1"/>
          </p:nvPr>
        </p:nvSpPr>
        <p:spPr>
          <a:xfrm>
            <a:off x="356461" y="1348353"/>
            <a:ext cx="10997339" cy="4650810"/>
          </a:xfrm>
        </p:spPr>
        <p:txBody>
          <a:bodyPr/>
          <a:lstStyle/>
          <a:p>
            <a:r>
              <a:rPr lang="en-DE" dirty="0"/>
              <a:t>Chi-Square test</a:t>
            </a:r>
          </a:p>
          <a:p>
            <a:endParaRPr lang="en-DE" dirty="0"/>
          </a:p>
          <a:p>
            <a:endParaRPr lang="en-DE" dirty="0"/>
          </a:p>
        </p:txBody>
      </p:sp>
      <p:sp>
        <p:nvSpPr>
          <p:cNvPr id="4" name="AutoShape 2" descr="\chi^{2}=\sum \frac{\left({O}_{i}-E_{i}\right)^{2}}{E_{i}}">
            <a:extLst>
              <a:ext uri="{FF2B5EF4-FFF2-40B4-BE49-F238E27FC236}">
                <a16:creationId xmlns:a16="http://schemas.microsoft.com/office/drawing/2014/main" id="{0FFCF47C-997E-E142-A8E0-5F71E328A3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7" name="Picture 6">
            <a:extLst>
              <a:ext uri="{FF2B5EF4-FFF2-40B4-BE49-F238E27FC236}">
                <a16:creationId xmlns:a16="http://schemas.microsoft.com/office/drawing/2014/main" id="{F78B758A-787E-2842-9E41-629C1251B74E}"/>
              </a:ext>
            </a:extLst>
          </p:cNvPr>
          <p:cNvPicPr>
            <a:picLocks noChangeAspect="1"/>
          </p:cNvPicPr>
          <p:nvPr/>
        </p:nvPicPr>
        <p:blipFill>
          <a:blip r:embed="rId2"/>
          <a:stretch>
            <a:fillRect/>
          </a:stretch>
        </p:blipFill>
        <p:spPr>
          <a:xfrm>
            <a:off x="3848100" y="1462088"/>
            <a:ext cx="3111500" cy="873777"/>
          </a:xfrm>
          <a:prstGeom prst="rect">
            <a:avLst/>
          </a:prstGeom>
        </p:spPr>
      </p:pic>
      <p:sp>
        <p:nvSpPr>
          <p:cNvPr id="8" name="TextBox 7">
            <a:extLst>
              <a:ext uri="{FF2B5EF4-FFF2-40B4-BE49-F238E27FC236}">
                <a16:creationId xmlns:a16="http://schemas.microsoft.com/office/drawing/2014/main" id="{54B9B00D-5934-8547-932A-4B90B524199B}"/>
              </a:ext>
            </a:extLst>
          </p:cNvPr>
          <p:cNvSpPr txBox="1"/>
          <p:nvPr/>
        </p:nvSpPr>
        <p:spPr>
          <a:xfrm>
            <a:off x="520700" y="3212068"/>
            <a:ext cx="6839629" cy="369332"/>
          </a:xfrm>
          <a:prstGeom prst="rect">
            <a:avLst/>
          </a:prstGeom>
          <a:noFill/>
        </p:spPr>
        <p:txBody>
          <a:bodyPr wrap="none" rtlCol="0">
            <a:spAutoFit/>
          </a:bodyPr>
          <a:lstStyle/>
          <a:p>
            <a:r>
              <a:rPr lang="en-DE" dirty="0"/>
              <a:t>Find expected genotype counts, compare to observed genotype counts</a:t>
            </a:r>
          </a:p>
        </p:txBody>
      </p:sp>
      <p:sp>
        <p:nvSpPr>
          <p:cNvPr id="9" name="TextBox 8">
            <a:extLst>
              <a:ext uri="{FF2B5EF4-FFF2-40B4-BE49-F238E27FC236}">
                <a16:creationId xmlns:a16="http://schemas.microsoft.com/office/drawing/2014/main" id="{AF18C233-3765-384F-BFA2-CFFC505ECDE5}"/>
              </a:ext>
            </a:extLst>
          </p:cNvPr>
          <p:cNvSpPr txBox="1"/>
          <p:nvPr/>
        </p:nvSpPr>
        <p:spPr>
          <a:xfrm>
            <a:off x="9329536" y="890103"/>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D9FBE83D-FB5A-5F4B-8D79-F0DFC582BA97}"/>
              </a:ext>
            </a:extLst>
          </p:cNvPr>
          <p:cNvSpPr txBox="1"/>
          <p:nvPr/>
        </p:nvSpPr>
        <p:spPr>
          <a:xfrm>
            <a:off x="9872749" y="1491902"/>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2CCD507-4EEE-EA44-A4D4-66764E79E7A2}"/>
              </a:ext>
            </a:extLst>
          </p:cNvPr>
          <p:cNvSpPr txBox="1"/>
          <p:nvPr/>
        </p:nvSpPr>
        <p:spPr>
          <a:xfrm>
            <a:off x="10361985" y="628004"/>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12" name="TextBox 11">
            <a:extLst>
              <a:ext uri="{FF2B5EF4-FFF2-40B4-BE49-F238E27FC236}">
                <a16:creationId xmlns:a16="http://schemas.microsoft.com/office/drawing/2014/main" id="{81F55A4F-D77B-F241-8729-0676E7DED5C3}"/>
              </a:ext>
            </a:extLst>
          </p:cNvPr>
          <p:cNvSpPr txBox="1"/>
          <p:nvPr/>
        </p:nvSpPr>
        <p:spPr>
          <a:xfrm>
            <a:off x="11211809" y="1262939"/>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13" name="TextBox 12">
            <a:extLst>
              <a:ext uri="{FF2B5EF4-FFF2-40B4-BE49-F238E27FC236}">
                <a16:creationId xmlns:a16="http://schemas.microsoft.com/office/drawing/2014/main" id="{EC43FDF8-FAB3-564D-94AC-B8B9D4DA855F}"/>
              </a:ext>
            </a:extLst>
          </p:cNvPr>
          <p:cNvSpPr txBox="1"/>
          <p:nvPr/>
        </p:nvSpPr>
        <p:spPr>
          <a:xfrm>
            <a:off x="8816029" y="1955437"/>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E68215FB-93DC-D145-A3A8-CBA6E3048D27}"/>
              </a:ext>
            </a:extLst>
          </p:cNvPr>
          <p:cNvSpPr txBox="1"/>
          <p:nvPr/>
        </p:nvSpPr>
        <p:spPr>
          <a:xfrm>
            <a:off x="8486400" y="1161739"/>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191803C1-F253-A344-8738-B2ED557207A6}"/>
              </a:ext>
            </a:extLst>
          </p:cNvPr>
          <p:cNvSpPr txBox="1"/>
          <p:nvPr/>
        </p:nvSpPr>
        <p:spPr>
          <a:xfrm>
            <a:off x="10579577" y="1161738"/>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6" name="TextBox 15">
            <a:extLst>
              <a:ext uri="{FF2B5EF4-FFF2-40B4-BE49-F238E27FC236}">
                <a16:creationId xmlns:a16="http://schemas.microsoft.com/office/drawing/2014/main" id="{4BA4DD38-D387-D740-B69F-5A7EB8B8E225}"/>
              </a:ext>
            </a:extLst>
          </p:cNvPr>
          <p:cNvSpPr txBox="1"/>
          <p:nvPr/>
        </p:nvSpPr>
        <p:spPr>
          <a:xfrm>
            <a:off x="9818772" y="2186269"/>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7" name="TextBox 16">
            <a:extLst>
              <a:ext uri="{FF2B5EF4-FFF2-40B4-BE49-F238E27FC236}">
                <a16:creationId xmlns:a16="http://schemas.microsoft.com/office/drawing/2014/main" id="{0C1B6F66-EF8B-004C-8BA4-66EBE5C8D3BD}"/>
              </a:ext>
            </a:extLst>
          </p:cNvPr>
          <p:cNvSpPr txBox="1"/>
          <p:nvPr/>
        </p:nvSpPr>
        <p:spPr>
          <a:xfrm>
            <a:off x="8797578" y="368041"/>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Tree>
    <p:extLst>
      <p:ext uri="{BB962C8B-B14F-4D97-AF65-F5344CB8AC3E}">
        <p14:creationId xmlns:p14="http://schemas.microsoft.com/office/powerpoint/2010/main" val="1833077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1607-DEA7-914F-BD5F-C48FF3DFB490}"/>
              </a:ext>
            </a:extLst>
          </p:cNvPr>
          <p:cNvSpPr>
            <a:spLocks noGrp="1"/>
          </p:cNvSpPr>
          <p:nvPr>
            <p:ph type="ctrTitle"/>
          </p:nvPr>
        </p:nvSpPr>
        <p:spPr/>
        <p:txBody>
          <a:bodyPr/>
          <a:lstStyle/>
          <a:p>
            <a:r>
              <a:rPr lang="en-DE" dirty="0"/>
              <a:t>Drift, mutation, and selection</a:t>
            </a:r>
          </a:p>
        </p:txBody>
      </p:sp>
      <p:sp>
        <p:nvSpPr>
          <p:cNvPr id="3" name="Subtitle 2">
            <a:extLst>
              <a:ext uri="{FF2B5EF4-FFF2-40B4-BE49-F238E27FC236}">
                <a16:creationId xmlns:a16="http://schemas.microsoft.com/office/drawing/2014/main" id="{7E90E204-AE02-CD4E-9E93-F3B961515AFF}"/>
              </a:ext>
            </a:extLst>
          </p:cNvPr>
          <p:cNvSpPr>
            <a:spLocks noGrp="1"/>
          </p:cNvSpPr>
          <p:nvPr>
            <p:ph type="subTitle" idx="1"/>
          </p:nvPr>
        </p:nvSpPr>
        <p:spPr/>
        <p:txBody>
          <a:bodyPr/>
          <a:lstStyle/>
          <a:p>
            <a:endParaRPr lang="en-DE" dirty="0"/>
          </a:p>
        </p:txBody>
      </p:sp>
    </p:spTree>
    <p:extLst>
      <p:ext uri="{BB962C8B-B14F-4D97-AF65-F5344CB8AC3E}">
        <p14:creationId xmlns:p14="http://schemas.microsoft.com/office/powerpoint/2010/main" val="1677610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26C9-A227-C148-A695-85CA28B30138}"/>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F0DFBF11-DEFD-5248-84E0-979B66BBC371}"/>
              </a:ext>
            </a:extLst>
          </p:cNvPr>
          <p:cNvSpPr>
            <a:spLocks noGrp="1"/>
          </p:cNvSpPr>
          <p:nvPr>
            <p:ph idx="1"/>
          </p:nvPr>
        </p:nvSpPr>
        <p:spPr/>
        <p:txBody>
          <a:bodyPr/>
          <a:lstStyle/>
          <a:p>
            <a:r>
              <a:rPr lang="en-DE" dirty="0"/>
              <a:t>How and why do allele frequencies change through time?</a:t>
            </a:r>
          </a:p>
          <a:p>
            <a:endParaRPr lang="en-DE" dirty="0"/>
          </a:p>
          <a:p>
            <a:r>
              <a:rPr lang="en-DE" dirty="0"/>
              <a:t>Two main factors:</a:t>
            </a:r>
          </a:p>
          <a:p>
            <a:pPr lvl="1"/>
            <a:r>
              <a:rPr lang="en-DE" dirty="0"/>
              <a:t>Drift</a:t>
            </a:r>
          </a:p>
          <a:p>
            <a:pPr lvl="1"/>
            <a:r>
              <a:rPr lang="en-DE" dirty="0"/>
              <a:t>Selection</a:t>
            </a:r>
          </a:p>
        </p:txBody>
      </p:sp>
      <p:sp>
        <p:nvSpPr>
          <p:cNvPr id="4" name="TextBox 3">
            <a:extLst>
              <a:ext uri="{FF2B5EF4-FFF2-40B4-BE49-F238E27FC236}">
                <a16:creationId xmlns:a16="http://schemas.microsoft.com/office/drawing/2014/main" id="{A2E4DEAF-AB19-A64B-8477-CBFE1AF12749}"/>
              </a:ext>
            </a:extLst>
          </p:cNvPr>
          <p:cNvSpPr txBox="1"/>
          <p:nvPr/>
        </p:nvSpPr>
        <p:spPr>
          <a:xfrm>
            <a:off x="7886321" y="3157365"/>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5" name="TextBox 4">
            <a:extLst>
              <a:ext uri="{FF2B5EF4-FFF2-40B4-BE49-F238E27FC236}">
                <a16:creationId xmlns:a16="http://schemas.microsoft.com/office/drawing/2014/main" id="{21048E3A-25F4-EB4A-BB07-D3F2107470A1}"/>
              </a:ext>
            </a:extLst>
          </p:cNvPr>
          <p:cNvSpPr txBox="1"/>
          <p:nvPr/>
        </p:nvSpPr>
        <p:spPr>
          <a:xfrm>
            <a:off x="8429534" y="3759164"/>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F72711A6-7089-B246-AFAF-829DDB833AB9}"/>
              </a:ext>
            </a:extLst>
          </p:cNvPr>
          <p:cNvSpPr txBox="1"/>
          <p:nvPr/>
        </p:nvSpPr>
        <p:spPr>
          <a:xfrm>
            <a:off x="8918770" y="289526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34918EE6-5EAE-8E49-8005-1BEEA0CC4632}"/>
              </a:ext>
            </a:extLst>
          </p:cNvPr>
          <p:cNvSpPr txBox="1"/>
          <p:nvPr/>
        </p:nvSpPr>
        <p:spPr>
          <a:xfrm>
            <a:off x="9768594" y="3530201"/>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B779E69C-5941-9148-A33A-231398FB2018}"/>
              </a:ext>
            </a:extLst>
          </p:cNvPr>
          <p:cNvSpPr txBox="1"/>
          <p:nvPr/>
        </p:nvSpPr>
        <p:spPr>
          <a:xfrm>
            <a:off x="7372814" y="4222699"/>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1C074ED2-9D2E-E24D-BCC9-B4A3343AABFF}"/>
              </a:ext>
            </a:extLst>
          </p:cNvPr>
          <p:cNvSpPr txBox="1"/>
          <p:nvPr/>
        </p:nvSpPr>
        <p:spPr>
          <a:xfrm>
            <a:off x="7043185" y="342900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925B508D-D752-E64B-A314-9B5EFB3E8328}"/>
              </a:ext>
            </a:extLst>
          </p:cNvPr>
          <p:cNvSpPr txBox="1"/>
          <p:nvPr/>
        </p:nvSpPr>
        <p:spPr>
          <a:xfrm>
            <a:off x="9136362" y="3429000"/>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855790BE-96A0-D341-8080-AF793EA559D6}"/>
              </a:ext>
            </a:extLst>
          </p:cNvPr>
          <p:cNvSpPr txBox="1"/>
          <p:nvPr/>
        </p:nvSpPr>
        <p:spPr>
          <a:xfrm>
            <a:off x="8375557" y="4453531"/>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2" name="TextBox 11">
            <a:extLst>
              <a:ext uri="{FF2B5EF4-FFF2-40B4-BE49-F238E27FC236}">
                <a16:creationId xmlns:a16="http://schemas.microsoft.com/office/drawing/2014/main" id="{EE449F11-90CE-024E-AF58-459726A0F2AD}"/>
              </a:ext>
            </a:extLst>
          </p:cNvPr>
          <p:cNvSpPr txBox="1"/>
          <p:nvPr/>
        </p:nvSpPr>
        <p:spPr>
          <a:xfrm>
            <a:off x="7354363" y="263530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Tree>
    <p:extLst>
      <p:ext uri="{BB962C8B-B14F-4D97-AF65-F5344CB8AC3E}">
        <p14:creationId xmlns:p14="http://schemas.microsoft.com/office/powerpoint/2010/main" val="143737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p:txBody>
          <a:bodyPr>
            <a:normAutofit/>
          </a:bodyPr>
          <a:lstStyle/>
          <a:p>
            <a:r>
              <a:rPr lang="en-US" dirty="0"/>
              <a:t>G</a:t>
            </a:r>
            <a:r>
              <a:rPr lang="en-DE" dirty="0"/>
              <a:t>ene copies are randomly sampled from 1 generation to the next</a:t>
            </a:r>
          </a:p>
          <a:p>
            <a:endParaRPr lang="en-DE" dirty="0"/>
          </a:p>
          <a:p>
            <a:r>
              <a:rPr lang="en-DE" dirty="0"/>
              <a:t>T</a:t>
            </a:r>
            <a:r>
              <a:rPr lang="en-US" dirty="0"/>
              <a:t>h</a:t>
            </a:r>
            <a:r>
              <a:rPr lang="en-DE" dirty="0"/>
              <a:t>ink of a bag of marbles</a:t>
            </a:r>
          </a:p>
          <a:p>
            <a:endParaRPr lang="en-DE" dirty="0"/>
          </a:p>
          <a:p>
            <a:endParaRPr lang="en-DE" dirty="0"/>
          </a:p>
        </p:txBody>
      </p:sp>
      <p:grpSp>
        <p:nvGrpSpPr>
          <p:cNvPr id="83" name="Group 82">
            <a:extLst>
              <a:ext uri="{FF2B5EF4-FFF2-40B4-BE49-F238E27FC236}">
                <a16:creationId xmlns:a16="http://schemas.microsoft.com/office/drawing/2014/main" id="{74CF232F-F616-9B6C-DB8C-C395C7DE6667}"/>
              </a:ext>
            </a:extLst>
          </p:cNvPr>
          <p:cNvGrpSpPr/>
          <p:nvPr/>
        </p:nvGrpSpPr>
        <p:grpSpPr>
          <a:xfrm>
            <a:off x="3231308" y="3975141"/>
            <a:ext cx="1932446" cy="2704190"/>
            <a:chOff x="3231308" y="3975141"/>
            <a:chExt cx="1932446" cy="2704190"/>
          </a:xfrm>
        </p:grpSpPr>
        <p:sp>
          <p:nvSpPr>
            <p:cNvPr id="4" name="Oval 3">
              <a:extLst>
                <a:ext uri="{FF2B5EF4-FFF2-40B4-BE49-F238E27FC236}">
                  <a16:creationId xmlns:a16="http://schemas.microsoft.com/office/drawing/2014/main" id="{BB5185BC-FF8B-AE98-0AF6-BCAB59498E23}"/>
                </a:ext>
              </a:extLst>
            </p:cNvPr>
            <p:cNvSpPr/>
            <p:nvPr/>
          </p:nvSpPr>
          <p:spPr>
            <a:xfrm>
              <a:off x="3385321" y="528618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Oval 4">
              <a:extLst>
                <a:ext uri="{FF2B5EF4-FFF2-40B4-BE49-F238E27FC236}">
                  <a16:creationId xmlns:a16="http://schemas.microsoft.com/office/drawing/2014/main" id="{58342FE1-5934-2B33-2C1E-CE85BC074A04}"/>
                </a:ext>
              </a:extLst>
            </p:cNvPr>
            <p:cNvSpPr/>
            <p:nvPr/>
          </p:nvSpPr>
          <p:spPr>
            <a:xfrm>
              <a:off x="3828315" y="5887252"/>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88E5CC7F-CD04-E1FB-CCA8-E1C63B57C747}"/>
                </a:ext>
              </a:extLst>
            </p:cNvPr>
            <p:cNvSpPr/>
            <p:nvPr/>
          </p:nvSpPr>
          <p:spPr>
            <a:xfrm>
              <a:off x="3985881" y="5391442"/>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287923B7-4E18-605B-5CFB-7EEA35C02E32}"/>
                </a:ext>
              </a:extLst>
            </p:cNvPr>
            <p:cNvSpPr/>
            <p:nvPr/>
          </p:nvSpPr>
          <p:spPr>
            <a:xfrm>
              <a:off x="3812171" y="483156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024A606-54D1-3D3D-E657-FF3423297971}"/>
                </a:ext>
              </a:extLst>
            </p:cNvPr>
            <p:cNvSpPr/>
            <p:nvPr/>
          </p:nvSpPr>
          <p:spPr>
            <a:xfrm>
              <a:off x="4600648" y="46507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BA78634C-497A-EF45-A89D-AFE11CA1A5AA}"/>
                </a:ext>
              </a:extLst>
            </p:cNvPr>
            <p:cNvSpPr/>
            <p:nvPr/>
          </p:nvSpPr>
          <p:spPr>
            <a:xfrm>
              <a:off x="3361586" y="433520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E270A28D-32DB-7B4F-A5F2-EFE2AEAEEBA1}"/>
                </a:ext>
              </a:extLst>
            </p:cNvPr>
            <p:cNvSpPr/>
            <p:nvPr/>
          </p:nvSpPr>
          <p:spPr>
            <a:xfrm>
              <a:off x="4343634" y="570113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CBA170E5-1801-0FFE-FB81-C7434D21428B}"/>
                </a:ext>
              </a:extLst>
            </p:cNvPr>
            <p:cNvSpPr/>
            <p:nvPr/>
          </p:nvSpPr>
          <p:spPr>
            <a:xfrm>
              <a:off x="4806001" y="5814147"/>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94688974-9361-68AE-992E-F5FB89F704CD}"/>
                </a:ext>
              </a:extLst>
            </p:cNvPr>
            <p:cNvSpPr/>
            <p:nvPr/>
          </p:nvSpPr>
          <p:spPr>
            <a:xfrm>
              <a:off x="3981682" y="621677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20B4AA2-EC26-BC59-2962-4AD5DE837CF7}"/>
                </a:ext>
              </a:extLst>
            </p:cNvPr>
            <p:cNvSpPr/>
            <p:nvPr/>
          </p:nvSpPr>
          <p:spPr>
            <a:xfrm>
              <a:off x="3514476" y="608556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4DE8B202-4E5D-FD54-380C-C1CCEDDBAE94}"/>
                </a:ext>
              </a:extLst>
            </p:cNvPr>
            <p:cNvSpPr/>
            <p:nvPr/>
          </p:nvSpPr>
          <p:spPr>
            <a:xfrm>
              <a:off x="3611985" y="457648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06A2C115-9AF2-6B98-7A40-EE3266ECFB6B}"/>
                </a:ext>
              </a:extLst>
            </p:cNvPr>
            <p:cNvSpPr/>
            <p:nvPr/>
          </p:nvSpPr>
          <p:spPr>
            <a:xfrm>
              <a:off x="4958401" y="59665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0CC83183-707F-B043-11FC-6BC9AAD40A33}"/>
                </a:ext>
              </a:extLst>
            </p:cNvPr>
            <p:cNvSpPr/>
            <p:nvPr/>
          </p:nvSpPr>
          <p:spPr>
            <a:xfrm>
              <a:off x="4088557" y="50297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12B5A18-2B79-19C3-0F9C-9D96D1881BB6}"/>
                </a:ext>
              </a:extLst>
            </p:cNvPr>
            <p:cNvSpPr/>
            <p:nvPr/>
          </p:nvSpPr>
          <p:spPr>
            <a:xfrm>
              <a:off x="4544468" y="551755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E4530EDB-E9C0-AC6C-1449-96F9DFD49F97}"/>
                </a:ext>
              </a:extLst>
            </p:cNvPr>
            <p:cNvSpPr/>
            <p:nvPr/>
          </p:nvSpPr>
          <p:spPr>
            <a:xfrm>
              <a:off x="4017524" y="428603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895934D3-E5A2-D3B3-3117-B9E030F3E68F}"/>
                </a:ext>
              </a:extLst>
            </p:cNvPr>
            <p:cNvSpPr/>
            <p:nvPr/>
          </p:nvSpPr>
          <p:spPr>
            <a:xfrm>
              <a:off x="3680111" y="53419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A5994B8C-246B-ADA9-C3B6-20C3F3C1C0E0}"/>
                </a:ext>
              </a:extLst>
            </p:cNvPr>
            <p:cNvSpPr/>
            <p:nvPr/>
          </p:nvSpPr>
          <p:spPr>
            <a:xfrm>
              <a:off x="3786662" y="6473978"/>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B8C26EAE-7E02-5542-3080-9F107722A6FA}"/>
                </a:ext>
              </a:extLst>
            </p:cNvPr>
            <p:cNvSpPr/>
            <p:nvPr/>
          </p:nvSpPr>
          <p:spPr>
            <a:xfrm>
              <a:off x="4443081" y="4915973"/>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21">
              <a:extLst>
                <a:ext uri="{FF2B5EF4-FFF2-40B4-BE49-F238E27FC236}">
                  <a16:creationId xmlns:a16="http://schemas.microsoft.com/office/drawing/2014/main" id="{B937C40D-233C-247C-6D78-19A84D043C03}"/>
                </a:ext>
              </a:extLst>
            </p:cNvPr>
            <p:cNvSpPr/>
            <p:nvPr/>
          </p:nvSpPr>
          <p:spPr>
            <a:xfrm>
              <a:off x="4713979" y="618232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22">
              <a:extLst>
                <a:ext uri="{FF2B5EF4-FFF2-40B4-BE49-F238E27FC236}">
                  <a16:creationId xmlns:a16="http://schemas.microsoft.com/office/drawing/2014/main" id="{65253E55-3985-57A9-2D40-2DBDA3EBC228}"/>
                </a:ext>
              </a:extLst>
            </p:cNvPr>
            <p:cNvSpPr/>
            <p:nvPr/>
          </p:nvSpPr>
          <p:spPr>
            <a:xfrm>
              <a:off x="4360426" y="448866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23">
              <a:extLst>
                <a:ext uri="{FF2B5EF4-FFF2-40B4-BE49-F238E27FC236}">
                  <a16:creationId xmlns:a16="http://schemas.microsoft.com/office/drawing/2014/main" id="{0412346D-B32A-8EC8-ADE3-D1DA9A32FD8D}"/>
                </a:ext>
              </a:extLst>
            </p:cNvPr>
            <p:cNvSpPr/>
            <p:nvPr/>
          </p:nvSpPr>
          <p:spPr>
            <a:xfrm>
              <a:off x="4358807" y="6285006"/>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5063F116-70D8-25CF-A1A9-FF26DB3B28F8}"/>
                </a:ext>
              </a:extLst>
            </p:cNvPr>
            <p:cNvSpPr/>
            <p:nvPr/>
          </p:nvSpPr>
          <p:spPr>
            <a:xfrm>
              <a:off x="4259360" y="5370386"/>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6383DD3D-E353-1B75-9A15-6FEFFEBBB5BA}"/>
                </a:ext>
              </a:extLst>
            </p:cNvPr>
            <p:cNvSpPr/>
            <p:nvPr/>
          </p:nvSpPr>
          <p:spPr>
            <a:xfrm>
              <a:off x="3514476" y="491597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F07BBE8C-F2AC-3577-1D6B-2A22380BB44F}"/>
                </a:ext>
              </a:extLst>
            </p:cNvPr>
            <p:cNvSpPr/>
            <p:nvPr/>
          </p:nvSpPr>
          <p:spPr>
            <a:xfrm>
              <a:off x="4396587" y="424576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6571E47-D478-77CF-F51C-7C10C7431BE2}"/>
                </a:ext>
              </a:extLst>
            </p:cNvPr>
            <p:cNvSpPr/>
            <p:nvPr/>
          </p:nvSpPr>
          <p:spPr>
            <a:xfrm>
              <a:off x="3674622" y="428960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EEF41712-C766-727D-4D7A-5C95F6DB8F3B}"/>
                </a:ext>
              </a:extLst>
            </p:cNvPr>
            <p:cNvSpPr/>
            <p:nvPr/>
          </p:nvSpPr>
          <p:spPr>
            <a:xfrm>
              <a:off x="4145059" y="468684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Oval 29">
              <a:extLst>
                <a:ext uri="{FF2B5EF4-FFF2-40B4-BE49-F238E27FC236}">
                  <a16:creationId xmlns:a16="http://schemas.microsoft.com/office/drawing/2014/main" id="{D842599E-82A8-25AB-0E22-746D342C4DC0}"/>
                </a:ext>
              </a:extLst>
            </p:cNvPr>
            <p:cNvSpPr/>
            <p:nvPr/>
          </p:nvSpPr>
          <p:spPr>
            <a:xfrm>
              <a:off x="4604521" y="5195128"/>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9A34D050-4728-4640-7D03-C3353A10FEDA}"/>
                </a:ext>
              </a:extLst>
            </p:cNvPr>
            <p:cNvSpPr/>
            <p:nvPr/>
          </p:nvSpPr>
          <p:spPr>
            <a:xfrm>
              <a:off x="3764382" y="5132423"/>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Oval 31">
              <a:extLst>
                <a:ext uri="{FF2B5EF4-FFF2-40B4-BE49-F238E27FC236}">
                  <a16:creationId xmlns:a16="http://schemas.microsoft.com/office/drawing/2014/main" id="{833CF363-DC2A-C41C-9D6D-537590FB93D4}"/>
                </a:ext>
              </a:extLst>
            </p:cNvPr>
            <p:cNvSpPr/>
            <p:nvPr/>
          </p:nvSpPr>
          <p:spPr>
            <a:xfrm>
              <a:off x="3292978" y="593697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Oval 32">
              <a:extLst>
                <a:ext uri="{FF2B5EF4-FFF2-40B4-BE49-F238E27FC236}">
                  <a16:creationId xmlns:a16="http://schemas.microsoft.com/office/drawing/2014/main" id="{7A162A6F-F6C2-B3B6-C2D0-6B8F8489F6F4}"/>
                </a:ext>
              </a:extLst>
            </p:cNvPr>
            <p:cNvSpPr/>
            <p:nvPr/>
          </p:nvSpPr>
          <p:spPr>
            <a:xfrm>
              <a:off x="3231308" y="4622980"/>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A43EF64A-ABEB-DC06-AFBA-ACA4E043E781}"/>
                </a:ext>
              </a:extLst>
            </p:cNvPr>
            <p:cNvSpPr/>
            <p:nvPr/>
          </p:nvSpPr>
          <p:spPr>
            <a:xfrm>
              <a:off x="4313282" y="6069223"/>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4E3D7AFD-AAB7-1BD0-34D2-AEECA19128E6}"/>
                </a:ext>
              </a:extLst>
            </p:cNvPr>
            <p:cNvSpPr/>
            <p:nvPr/>
          </p:nvSpPr>
          <p:spPr>
            <a:xfrm>
              <a:off x="4017524" y="5646518"/>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D5400B42-32E9-EB9D-712B-6293BF9A8DF4}"/>
                </a:ext>
              </a:extLst>
            </p:cNvPr>
            <p:cNvSpPr/>
            <p:nvPr/>
          </p:nvSpPr>
          <p:spPr>
            <a:xfrm>
              <a:off x="4134082" y="6369179"/>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D5321179-36F6-EA79-B622-64E7451B337D}"/>
                </a:ext>
              </a:extLst>
            </p:cNvPr>
            <p:cNvSpPr/>
            <p:nvPr/>
          </p:nvSpPr>
          <p:spPr>
            <a:xfrm>
              <a:off x="3282644" y="497239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2B3763FB-3850-BB85-1866-4ED1B972AC51}"/>
                </a:ext>
              </a:extLst>
            </p:cNvPr>
            <p:cNvSpPr/>
            <p:nvPr/>
          </p:nvSpPr>
          <p:spPr>
            <a:xfrm>
              <a:off x="3621025" y="568198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2644C40-352D-CF4F-E30A-76599AFE5209}"/>
                </a:ext>
              </a:extLst>
            </p:cNvPr>
            <p:cNvSpPr/>
            <p:nvPr/>
          </p:nvSpPr>
          <p:spPr>
            <a:xfrm>
              <a:off x="3764381" y="397514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434C0D2F-6FB6-1F7F-A2C2-9B2BA20E46EA}"/>
                </a:ext>
              </a:extLst>
            </p:cNvPr>
            <p:cNvSpPr/>
            <p:nvPr/>
          </p:nvSpPr>
          <p:spPr>
            <a:xfrm>
              <a:off x="4192201" y="406625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45489DDD-5A08-29C8-6FBC-15DD9161B34A}"/>
                </a:ext>
              </a:extLst>
            </p:cNvPr>
            <p:cNvSpPr/>
            <p:nvPr/>
          </p:nvSpPr>
          <p:spPr>
            <a:xfrm>
              <a:off x="3439242" y="6449576"/>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Oval 41">
              <a:extLst>
                <a:ext uri="{FF2B5EF4-FFF2-40B4-BE49-F238E27FC236}">
                  <a16:creationId xmlns:a16="http://schemas.microsoft.com/office/drawing/2014/main" id="{91EDAE50-5043-9EB5-C873-A9E85AF6918E}"/>
                </a:ext>
              </a:extLst>
            </p:cNvPr>
            <p:cNvSpPr/>
            <p:nvPr/>
          </p:nvSpPr>
          <p:spPr>
            <a:xfrm>
              <a:off x="3854788" y="4561492"/>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84" name="Group 83">
            <a:extLst>
              <a:ext uri="{FF2B5EF4-FFF2-40B4-BE49-F238E27FC236}">
                <a16:creationId xmlns:a16="http://schemas.microsoft.com/office/drawing/2014/main" id="{5DB08926-A124-3CDD-92B5-5A502B0D1EDA}"/>
              </a:ext>
            </a:extLst>
          </p:cNvPr>
          <p:cNvGrpSpPr/>
          <p:nvPr/>
        </p:nvGrpSpPr>
        <p:grpSpPr>
          <a:xfrm>
            <a:off x="7604154" y="3978730"/>
            <a:ext cx="1932446" cy="2704190"/>
            <a:chOff x="7604154" y="3978730"/>
            <a:chExt cx="1932446" cy="2704190"/>
          </a:xfrm>
        </p:grpSpPr>
        <p:sp>
          <p:nvSpPr>
            <p:cNvPr id="43" name="Oval 42">
              <a:extLst>
                <a:ext uri="{FF2B5EF4-FFF2-40B4-BE49-F238E27FC236}">
                  <a16:creationId xmlns:a16="http://schemas.microsoft.com/office/drawing/2014/main" id="{EE33CED5-3188-989C-5CFD-454FFBE0EDC1}"/>
                </a:ext>
              </a:extLst>
            </p:cNvPr>
            <p:cNvSpPr/>
            <p:nvPr/>
          </p:nvSpPr>
          <p:spPr>
            <a:xfrm>
              <a:off x="7758167" y="528976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Oval 43">
              <a:extLst>
                <a:ext uri="{FF2B5EF4-FFF2-40B4-BE49-F238E27FC236}">
                  <a16:creationId xmlns:a16="http://schemas.microsoft.com/office/drawing/2014/main" id="{1B90C76D-D72A-C572-969A-C4E8613CABFB}"/>
                </a:ext>
              </a:extLst>
            </p:cNvPr>
            <p:cNvSpPr/>
            <p:nvPr/>
          </p:nvSpPr>
          <p:spPr>
            <a:xfrm>
              <a:off x="8201161" y="589084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48F90D2E-D231-5016-7791-E2EBFEA0EA02}"/>
                </a:ext>
              </a:extLst>
            </p:cNvPr>
            <p:cNvSpPr/>
            <p:nvPr/>
          </p:nvSpPr>
          <p:spPr>
            <a:xfrm>
              <a:off x="8358727" y="5395031"/>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34AD6564-8A45-021E-A391-8ABD7A57F66F}"/>
                </a:ext>
              </a:extLst>
            </p:cNvPr>
            <p:cNvSpPr/>
            <p:nvPr/>
          </p:nvSpPr>
          <p:spPr>
            <a:xfrm>
              <a:off x="8185017" y="483515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CFDC85EA-D51F-4A0A-E8A1-2D396A2F8BD7}"/>
                </a:ext>
              </a:extLst>
            </p:cNvPr>
            <p:cNvSpPr/>
            <p:nvPr/>
          </p:nvSpPr>
          <p:spPr>
            <a:xfrm>
              <a:off x="8973494" y="465434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20080FCE-544E-5F04-8A3D-5835C4F106BF}"/>
                </a:ext>
              </a:extLst>
            </p:cNvPr>
            <p:cNvSpPr/>
            <p:nvPr/>
          </p:nvSpPr>
          <p:spPr>
            <a:xfrm>
              <a:off x="7734432" y="433878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39C82E3F-B471-6AAC-45C3-B26353C39D00}"/>
                </a:ext>
              </a:extLst>
            </p:cNvPr>
            <p:cNvSpPr/>
            <p:nvPr/>
          </p:nvSpPr>
          <p:spPr>
            <a:xfrm>
              <a:off x="8716480" y="570472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69AD671E-7EFD-2BE7-2920-F6585EB22F00}"/>
                </a:ext>
              </a:extLst>
            </p:cNvPr>
            <p:cNvSpPr/>
            <p:nvPr/>
          </p:nvSpPr>
          <p:spPr>
            <a:xfrm>
              <a:off x="9178847" y="581773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B6F9A21B-1ADC-C37F-DEFF-0DA65695C024}"/>
                </a:ext>
              </a:extLst>
            </p:cNvPr>
            <p:cNvSpPr/>
            <p:nvPr/>
          </p:nvSpPr>
          <p:spPr>
            <a:xfrm>
              <a:off x="8354528" y="622036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E60BB3E5-E2E8-A9D0-3F50-C91A5631831D}"/>
                </a:ext>
              </a:extLst>
            </p:cNvPr>
            <p:cNvSpPr/>
            <p:nvPr/>
          </p:nvSpPr>
          <p:spPr>
            <a:xfrm>
              <a:off x="7887322" y="60891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68B7B904-2693-B1E7-00B7-BA6DC3AC9EC2}"/>
                </a:ext>
              </a:extLst>
            </p:cNvPr>
            <p:cNvSpPr/>
            <p:nvPr/>
          </p:nvSpPr>
          <p:spPr>
            <a:xfrm>
              <a:off x="7984831" y="458007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EC7FADDB-BDAB-6A00-44E4-B11EB3CC6E8C}"/>
                </a:ext>
              </a:extLst>
            </p:cNvPr>
            <p:cNvSpPr/>
            <p:nvPr/>
          </p:nvSpPr>
          <p:spPr>
            <a:xfrm>
              <a:off x="9331247" y="5970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52B9C13D-FB49-CF53-5ACF-C188140AC2CE}"/>
                </a:ext>
              </a:extLst>
            </p:cNvPr>
            <p:cNvSpPr/>
            <p:nvPr/>
          </p:nvSpPr>
          <p:spPr>
            <a:xfrm>
              <a:off x="8461403" y="50333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4082AA5A-B5F8-2BE1-63B0-443A01EDA9E0}"/>
                </a:ext>
              </a:extLst>
            </p:cNvPr>
            <p:cNvSpPr/>
            <p:nvPr/>
          </p:nvSpPr>
          <p:spPr>
            <a:xfrm>
              <a:off x="8917314" y="552114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A672B432-5F57-1F03-9BF4-8755FD3E4E1D}"/>
                </a:ext>
              </a:extLst>
            </p:cNvPr>
            <p:cNvSpPr/>
            <p:nvPr/>
          </p:nvSpPr>
          <p:spPr>
            <a:xfrm>
              <a:off x="8390370" y="428962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04156507-7541-FD98-02F7-251093BC21B8}"/>
                </a:ext>
              </a:extLst>
            </p:cNvPr>
            <p:cNvSpPr/>
            <p:nvPr/>
          </p:nvSpPr>
          <p:spPr>
            <a:xfrm>
              <a:off x="8052957" y="53455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17636324-A698-37D0-5E3F-8537F7AD0C52}"/>
                </a:ext>
              </a:extLst>
            </p:cNvPr>
            <p:cNvSpPr/>
            <p:nvPr/>
          </p:nvSpPr>
          <p:spPr>
            <a:xfrm>
              <a:off x="8159508" y="6477567"/>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5592DA3A-EF15-C6E9-8E0F-9E150CB69DBD}"/>
                </a:ext>
              </a:extLst>
            </p:cNvPr>
            <p:cNvSpPr/>
            <p:nvPr/>
          </p:nvSpPr>
          <p:spPr>
            <a:xfrm>
              <a:off x="8815927" y="491956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368AD442-F2B0-5AD7-2891-45FCEF4CF580}"/>
                </a:ext>
              </a:extLst>
            </p:cNvPr>
            <p:cNvSpPr/>
            <p:nvPr/>
          </p:nvSpPr>
          <p:spPr>
            <a:xfrm>
              <a:off x="9086825" y="618591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91FE08BA-8C22-F5CF-953F-0296BB94C8FE}"/>
                </a:ext>
              </a:extLst>
            </p:cNvPr>
            <p:cNvSpPr/>
            <p:nvPr/>
          </p:nvSpPr>
          <p:spPr>
            <a:xfrm>
              <a:off x="8733272" y="449225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B3AACB10-B28A-918C-1343-DC9AFFD5BE16}"/>
                </a:ext>
              </a:extLst>
            </p:cNvPr>
            <p:cNvSpPr/>
            <p:nvPr/>
          </p:nvSpPr>
          <p:spPr>
            <a:xfrm>
              <a:off x="8731653" y="628859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43C6CD48-4884-20C0-9B67-CFE2F06DEE73}"/>
                </a:ext>
              </a:extLst>
            </p:cNvPr>
            <p:cNvSpPr/>
            <p:nvPr/>
          </p:nvSpPr>
          <p:spPr>
            <a:xfrm>
              <a:off x="8632206" y="537397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Oval 64">
              <a:extLst>
                <a:ext uri="{FF2B5EF4-FFF2-40B4-BE49-F238E27FC236}">
                  <a16:creationId xmlns:a16="http://schemas.microsoft.com/office/drawing/2014/main" id="{5C253F76-480D-F527-640C-BFE186D4381E}"/>
                </a:ext>
              </a:extLst>
            </p:cNvPr>
            <p:cNvSpPr/>
            <p:nvPr/>
          </p:nvSpPr>
          <p:spPr>
            <a:xfrm>
              <a:off x="7887322" y="491956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0080D3FF-D246-85E8-240F-7EE5211444C4}"/>
                </a:ext>
              </a:extLst>
            </p:cNvPr>
            <p:cNvSpPr/>
            <p:nvPr/>
          </p:nvSpPr>
          <p:spPr>
            <a:xfrm>
              <a:off x="8769433" y="424935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04B35473-B9A9-648A-A9E9-D8F4086B788F}"/>
                </a:ext>
              </a:extLst>
            </p:cNvPr>
            <p:cNvSpPr/>
            <p:nvPr/>
          </p:nvSpPr>
          <p:spPr>
            <a:xfrm>
              <a:off x="8047468" y="429319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Oval 67">
              <a:extLst>
                <a:ext uri="{FF2B5EF4-FFF2-40B4-BE49-F238E27FC236}">
                  <a16:creationId xmlns:a16="http://schemas.microsoft.com/office/drawing/2014/main" id="{C43B6A8D-2A74-2CBF-FC4B-60A1E8EF6559}"/>
                </a:ext>
              </a:extLst>
            </p:cNvPr>
            <p:cNvSpPr/>
            <p:nvPr/>
          </p:nvSpPr>
          <p:spPr>
            <a:xfrm>
              <a:off x="8517905" y="469043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82826F2F-66A8-6BAD-4038-A9BC5067E6D5}"/>
                </a:ext>
              </a:extLst>
            </p:cNvPr>
            <p:cNvSpPr/>
            <p:nvPr/>
          </p:nvSpPr>
          <p:spPr>
            <a:xfrm>
              <a:off x="8977367" y="519871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Oval 69">
              <a:extLst>
                <a:ext uri="{FF2B5EF4-FFF2-40B4-BE49-F238E27FC236}">
                  <a16:creationId xmlns:a16="http://schemas.microsoft.com/office/drawing/2014/main" id="{9FB72633-DE4B-BDCA-D708-EB3C11B739C7}"/>
                </a:ext>
              </a:extLst>
            </p:cNvPr>
            <p:cNvSpPr/>
            <p:nvPr/>
          </p:nvSpPr>
          <p:spPr>
            <a:xfrm>
              <a:off x="7706830" y="5620231"/>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70">
              <a:extLst>
                <a:ext uri="{FF2B5EF4-FFF2-40B4-BE49-F238E27FC236}">
                  <a16:creationId xmlns:a16="http://schemas.microsoft.com/office/drawing/2014/main" id="{AE3DE462-6E76-D24D-CABD-39E7B2605E09}"/>
                </a:ext>
              </a:extLst>
            </p:cNvPr>
            <p:cNvSpPr/>
            <p:nvPr/>
          </p:nvSpPr>
          <p:spPr>
            <a:xfrm>
              <a:off x="7665824" y="594056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Oval 71">
              <a:extLst>
                <a:ext uri="{FF2B5EF4-FFF2-40B4-BE49-F238E27FC236}">
                  <a16:creationId xmlns:a16="http://schemas.microsoft.com/office/drawing/2014/main" id="{2EB7D0E2-706F-FB4D-3D2F-603D93454689}"/>
                </a:ext>
              </a:extLst>
            </p:cNvPr>
            <p:cNvSpPr/>
            <p:nvPr/>
          </p:nvSpPr>
          <p:spPr>
            <a:xfrm>
              <a:off x="7604154" y="4626569"/>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Oval 72">
              <a:extLst>
                <a:ext uri="{FF2B5EF4-FFF2-40B4-BE49-F238E27FC236}">
                  <a16:creationId xmlns:a16="http://schemas.microsoft.com/office/drawing/2014/main" id="{42A00615-0728-4F39-2236-A3ECD52C9760}"/>
                </a:ext>
              </a:extLst>
            </p:cNvPr>
            <p:cNvSpPr/>
            <p:nvPr/>
          </p:nvSpPr>
          <p:spPr>
            <a:xfrm>
              <a:off x="8686128" y="607281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Oval 73">
              <a:extLst>
                <a:ext uri="{FF2B5EF4-FFF2-40B4-BE49-F238E27FC236}">
                  <a16:creationId xmlns:a16="http://schemas.microsoft.com/office/drawing/2014/main" id="{A4D0AF8D-C493-E859-420B-FA4660D5450C}"/>
                </a:ext>
              </a:extLst>
            </p:cNvPr>
            <p:cNvSpPr/>
            <p:nvPr/>
          </p:nvSpPr>
          <p:spPr>
            <a:xfrm>
              <a:off x="8390370" y="565010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Oval 74">
              <a:extLst>
                <a:ext uri="{FF2B5EF4-FFF2-40B4-BE49-F238E27FC236}">
                  <a16:creationId xmlns:a16="http://schemas.microsoft.com/office/drawing/2014/main" id="{828B4738-199C-3ECA-0043-D558C25FF318}"/>
                </a:ext>
              </a:extLst>
            </p:cNvPr>
            <p:cNvSpPr/>
            <p:nvPr/>
          </p:nvSpPr>
          <p:spPr>
            <a:xfrm>
              <a:off x="8506928" y="637276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Oval 75">
              <a:extLst>
                <a:ext uri="{FF2B5EF4-FFF2-40B4-BE49-F238E27FC236}">
                  <a16:creationId xmlns:a16="http://schemas.microsoft.com/office/drawing/2014/main" id="{CF5FD3E1-4B93-0267-E4F0-2E78EB7F9CD6}"/>
                </a:ext>
              </a:extLst>
            </p:cNvPr>
            <p:cNvSpPr/>
            <p:nvPr/>
          </p:nvSpPr>
          <p:spPr>
            <a:xfrm>
              <a:off x="7655490" y="497598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1EA23804-3408-1C90-EC8B-93CDA8377856}"/>
                </a:ext>
              </a:extLst>
            </p:cNvPr>
            <p:cNvSpPr/>
            <p:nvPr/>
          </p:nvSpPr>
          <p:spPr>
            <a:xfrm>
              <a:off x="7993871" y="5685577"/>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DC1C5F9C-6CD2-0BE3-D9A7-7FC53EA13A2B}"/>
                </a:ext>
              </a:extLst>
            </p:cNvPr>
            <p:cNvSpPr/>
            <p:nvPr/>
          </p:nvSpPr>
          <p:spPr>
            <a:xfrm>
              <a:off x="8137227" y="397873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Oval 78">
              <a:extLst>
                <a:ext uri="{FF2B5EF4-FFF2-40B4-BE49-F238E27FC236}">
                  <a16:creationId xmlns:a16="http://schemas.microsoft.com/office/drawing/2014/main" id="{96776340-88A7-FB16-312D-0CF3F9680CF6}"/>
                </a:ext>
              </a:extLst>
            </p:cNvPr>
            <p:cNvSpPr/>
            <p:nvPr/>
          </p:nvSpPr>
          <p:spPr>
            <a:xfrm>
              <a:off x="8565047" y="406984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Oval 79">
              <a:extLst>
                <a:ext uri="{FF2B5EF4-FFF2-40B4-BE49-F238E27FC236}">
                  <a16:creationId xmlns:a16="http://schemas.microsoft.com/office/drawing/2014/main" id="{02146AB8-9836-9416-C47A-4B032A987CB1}"/>
                </a:ext>
              </a:extLst>
            </p:cNvPr>
            <p:cNvSpPr/>
            <p:nvPr/>
          </p:nvSpPr>
          <p:spPr>
            <a:xfrm>
              <a:off x="7812088" y="6453165"/>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Oval 80">
              <a:extLst>
                <a:ext uri="{FF2B5EF4-FFF2-40B4-BE49-F238E27FC236}">
                  <a16:creationId xmlns:a16="http://schemas.microsoft.com/office/drawing/2014/main" id="{4CAB7461-D489-6D34-EEF0-3CD59EBEC74D}"/>
                </a:ext>
              </a:extLst>
            </p:cNvPr>
            <p:cNvSpPr/>
            <p:nvPr/>
          </p:nvSpPr>
          <p:spPr>
            <a:xfrm>
              <a:off x="8227634" y="456508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82" name="Arc 81">
            <a:extLst>
              <a:ext uri="{FF2B5EF4-FFF2-40B4-BE49-F238E27FC236}">
                <a16:creationId xmlns:a16="http://schemas.microsoft.com/office/drawing/2014/main" id="{F6D80390-4D6A-7CD4-5B4C-151B874B270E}"/>
              </a:ext>
            </a:extLst>
          </p:cNvPr>
          <p:cNvSpPr/>
          <p:nvPr/>
        </p:nvSpPr>
        <p:spPr>
          <a:xfrm rot="18882949">
            <a:off x="4556108" y="3520454"/>
            <a:ext cx="3223936" cy="3223936"/>
          </a:xfrm>
          <a:prstGeom prst="arc">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Tree>
    <p:extLst>
      <p:ext uri="{BB962C8B-B14F-4D97-AF65-F5344CB8AC3E}">
        <p14:creationId xmlns:p14="http://schemas.microsoft.com/office/powerpoint/2010/main" val="4079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p:txBody>
          <a:bodyPr>
            <a:normAutofit/>
          </a:bodyPr>
          <a:lstStyle/>
          <a:p>
            <a:r>
              <a:rPr lang="en-US" dirty="0"/>
              <a:t>G</a:t>
            </a:r>
            <a:r>
              <a:rPr lang="en-DE" dirty="0"/>
              <a:t>ene copies are randomly sampled from 1 generation to the next</a:t>
            </a:r>
          </a:p>
          <a:p>
            <a:endParaRPr lang="en-DE" dirty="0"/>
          </a:p>
          <a:p>
            <a:endParaRPr lang="en-DE" dirty="0"/>
          </a:p>
          <a:p>
            <a:endParaRPr lang="en-DE" dirty="0"/>
          </a:p>
        </p:txBody>
      </p:sp>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9CE413F3-574C-FA50-1979-03BC2CB0EBF0}"/>
                  </a:ext>
                </a:extLst>
              </p:cNvPr>
              <p:cNvSpPr txBox="1">
                <a:spLocks/>
              </p:cNvSpPr>
              <p:nvPr/>
            </p:nvSpPr>
            <p:spPr>
              <a:xfrm>
                <a:off x="838200" y="2675965"/>
                <a:ext cx="10515600" cy="3500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What is the expected allele frequency in the next generation?</a:t>
                </a:r>
              </a:p>
              <a:p>
                <a:endParaRPr lang="en-DE"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r>
                            <a:rPr lang="en-US" i="1" baseline="-25000" smtClean="0">
                              <a:latin typeface="Cambria Math" panose="02040503050406030204" pitchFamily="18" charset="0"/>
                            </a:rPr>
                            <m:t>𝐴</m:t>
                          </m:r>
                          <m:d>
                            <m:dPr>
                              <m:ctrlPr>
                                <a:rPr lang="en-US" i="1" baseline="-25000" smtClean="0">
                                  <a:latin typeface="Cambria Math" panose="02040503050406030204" pitchFamily="18" charset="0"/>
                                </a:rPr>
                              </m:ctrlPr>
                            </m:dPr>
                            <m:e>
                              <m:r>
                                <a:rPr lang="en-US" i="1" baseline="-25000" smtClean="0">
                                  <a:latin typeface="Cambria Math" panose="02040503050406030204" pitchFamily="18" charset="0"/>
                                </a:rPr>
                                <m:t>𝑡</m:t>
                              </m:r>
                              <m:r>
                                <a:rPr lang="en-US" i="1" baseline="-25000" smtClean="0">
                                  <a:latin typeface="Cambria Math" panose="02040503050406030204" pitchFamily="18" charset="0"/>
                                </a:rPr>
                                <m:t>+1</m:t>
                              </m:r>
                            </m:e>
                          </m:d>
                        </m:e>
                      </m:d>
                      <m:r>
                        <a:rPr lang="en-US" i="1" smtClean="0">
                          <a:latin typeface="Cambria Math" panose="02040503050406030204" pitchFamily="18" charset="0"/>
                        </a:rPr>
                        <m:t>=</m:t>
                      </m:r>
                      <m:f>
                        <m:fPr>
                          <m:ctrlPr>
                            <a:rPr lang="en-DE"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2</m:t>
                              </m:r>
                              <m:r>
                                <a:rPr lang="en-US" i="1" smtClean="0">
                                  <a:latin typeface="Cambria Math" panose="02040503050406030204" pitchFamily="18" charset="0"/>
                                </a:rPr>
                                <m:t>𝑁</m:t>
                              </m:r>
                            </m:e>
                          </m:d>
                          <m:d>
                            <m:dPr>
                              <m:ctrlPr>
                                <a:rPr lang="en-US" i="1" smtClean="0">
                                  <a:latin typeface="Cambria Math" panose="02040503050406030204" pitchFamily="18" charset="0"/>
                                </a:rPr>
                              </m:ctrlPr>
                            </m:dPr>
                            <m:e>
                              <m:r>
                                <a:rPr lang="en-US" i="1" smtClean="0">
                                  <a:latin typeface="Cambria Math" panose="02040503050406030204" pitchFamily="18" charset="0"/>
                                </a:rPr>
                                <m:t>𝑓</m:t>
                              </m:r>
                              <m:r>
                                <a:rPr lang="en-US" i="1" baseline="-25000" smtClean="0">
                                  <a:latin typeface="Cambria Math" panose="02040503050406030204" pitchFamily="18" charset="0"/>
                                </a:rPr>
                                <m:t>𝐴</m:t>
                              </m:r>
                            </m:e>
                          </m:d>
                        </m:num>
                        <m:den>
                          <m:r>
                            <a:rPr lang="en-US" i="1" smtClean="0">
                              <a:latin typeface="Cambria Math" panose="02040503050406030204" pitchFamily="18" charset="0"/>
                            </a:rPr>
                            <m:t>2</m:t>
                          </m:r>
                          <m:r>
                            <a:rPr lang="en-US" i="1" smtClean="0">
                              <a:latin typeface="Cambria Math" panose="02040503050406030204" pitchFamily="18" charset="0"/>
                            </a:rPr>
                            <m:t>𝑁</m:t>
                          </m:r>
                        </m:den>
                      </m:f>
                      <m:r>
                        <a:rPr lang="en-US" i="1" smtClean="0">
                          <a:latin typeface="Cambria Math" panose="02040503050406030204" pitchFamily="18" charset="0"/>
                        </a:rPr>
                        <m:t>=</m:t>
                      </m:r>
                      <m:r>
                        <a:rPr lang="en-US" i="1" smtClean="0">
                          <a:latin typeface="Cambria Math" panose="02040503050406030204" pitchFamily="18" charset="0"/>
                        </a:rPr>
                        <m:t>𝑓𝐴</m:t>
                      </m:r>
                    </m:oMath>
                  </m:oMathPara>
                </a14:m>
                <a:endParaRPr lang="en-DE" baseline="-25000" dirty="0"/>
              </a:p>
            </p:txBody>
          </p:sp>
        </mc:Choice>
        <mc:Fallback>
          <p:sp>
            <p:nvSpPr>
              <p:cNvPr id="85" name="Content Placeholder 2">
                <a:extLst>
                  <a:ext uri="{FF2B5EF4-FFF2-40B4-BE49-F238E27FC236}">
                    <a16:creationId xmlns:a16="http://schemas.microsoft.com/office/drawing/2014/main" id="{9CE413F3-574C-FA50-1979-03BC2CB0EBF0}"/>
                  </a:ext>
                </a:extLst>
              </p:cNvPr>
              <p:cNvSpPr txBox="1">
                <a:spLocks noRot="1" noChangeAspect="1" noMove="1" noResize="1" noEditPoints="1" noAdjustHandles="1" noChangeArrowheads="1" noChangeShapeType="1" noTextEdit="1"/>
              </p:cNvSpPr>
              <p:nvPr/>
            </p:nvSpPr>
            <p:spPr>
              <a:xfrm>
                <a:off x="838200" y="2675965"/>
                <a:ext cx="10515600" cy="3500998"/>
              </a:xfrm>
              <a:prstGeom prst="rect">
                <a:avLst/>
              </a:prstGeom>
              <a:blipFill>
                <a:blip r:embed="rId2"/>
                <a:stretch>
                  <a:fillRect l="-1086" t="-2888"/>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4B0FDD1-A84D-349A-8623-4B4F8B1F478F}"/>
              </a:ext>
            </a:extLst>
          </p:cNvPr>
          <p:cNvSpPr txBox="1"/>
          <p:nvPr/>
        </p:nvSpPr>
        <p:spPr>
          <a:xfrm>
            <a:off x="2479882" y="5543856"/>
            <a:ext cx="7232236" cy="461665"/>
          </a:xfrm>
          <a:prstGeom prst="rect">
            <a:avLst/>
          </a:prstGeom>
          <a:noFill/>
        </p:spPr>
        <p:txBody>
          <a:bodyPr wrap="none" rtlCol="0">
            <a:spAutoFit/>
          </a:bodyPr>
          <a:lstStyle/>
          <a:p>
            <a:r>
              <a:rPr lang="en-DE" sz="2400" dirty="0"/>
              <a:t>Expected allele frequencies are equal across generations</a:t>
            </a:r>
          </a:p>
        </p:txBody>
      </p:sp>
    </p:spTree>
    <p:extLst>
      <p:ext uri="{BB962C8B-B14F-4D97-AF65-F5344CB8AC3E}">
        <p14:creationId xmlns:p14="http://schemas.microsoft.com/office/powerpoint/2010/main" val="11888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p:txBody>
          <a:bodyPr>
            <a:normAutofit/>
          </a:bodyPr>
          <a:lstStyle/>
          <a:p>
            <a:r>
              <a:rPr lang="en-US" dirty="0"/>
              <a:t>G</a:t>
            </a:r>
            <a:r>
              <a:rPr lang="en-DE" dirty="0"/>
              <a:t>ene copies are randomly sampled from 1 generation to the next</a:t>
            </a:r>
          </a:p>
          <a:p>
            <a:endParaRPr lang="en-DE" dirty="0"/>
          </a:p>
          <a:p>
            <a:pPr marL="457200" lvl="1" indent="0">
              <a:buNone/>
            </a:pPr>
            <a:r>
              <a:rPr lang="en-DE" dirty="0"/>
              <a:t>   </a:t>
            </a:r>
          </a:p>
          <a:p>
            <a:pPr marL="457200" lvl="1" indent="0">
              <a:buNone/>
            </a:pPr>
            <a:endParaRPr lang="en-DE" dirty="0"/>
          </a:p>
          <a:p>
            <a:pPr marL="457200" lvl="1" indent="0">
              <a:buNone/>
            </a:pPr>
            <a:endParaRPr lang="en-DE" dirty="0"/>
          </a:p>
          <a:p>
            <a:pPr marL="457200" lvl="1" indent="0">
              <a:buNone/>
            </a:pPr>
            <a:endParaRPr lang="en-DE" dirty="0"/>
          </a:p>
          <a:p>
            <a:pPr marL="457200" lvl="1" indent="0">
              <a:buNone/>
            </a:pPr>
            <a:endParaRPr lang="en-DE" dirty="0"/>
          </a:p>
          <a:p>
            <a:pPr marL="457200" lvl="1" indent="0">
              <a:buNone/>
            </a:pPr>
            <a:endParaRPr lang="en-DE" dirty="0"/>
          </a:p>
        </p:txBody>
      </p:sp>
      <p:pic>
        <p:nvPicPr>
          <p:cNvPr id="15362" name="Picture 2">
            <a:extLst>
              <a:ext uri="{FF2B5EF4-FFF2-40B4-BE49-F238E27FC236}">
                <a16:creationId xmlns:a16="http://schemas.microsoft.com/office/drawing/2014/main" id="{43E22567-D54B-E090-1B73-D7402E77B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203" y="2967137"/>
            <a:ext cx="7110327" cy="3232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18AA44-4F7D-34C7-2091-739DA8FFDBE1}"/>
              </a:ext>
            </a:extLst>
          </p:cNvPr>
          <p:cNvSpPr txBox="1"/>
          <p:nvPr/>
        </p:nvSpPr>
        <p:spPr>
          <a:xfrm>
            <a:off x="0" y="3101607"/>
            <a:ext cx="5177118" cy="2677656"/>
          </a:xfrm>
          <a:prstGeom prst="rect">
            <a:avLst/>
          </a:prstGeom>
          <a:noFill/>
        </p:spPr>
        <p:txBody>
          <a:bodyPr wrap="square" rtlCol="0">
            <a:spAutoFit/>
          </a:bodyPr>
          <a:lstStyle/>
          <a:p>
            <a:r>
              <a:rPr lang="en-DE" sz="2400" b="1" dirty="0"/>
              <a:t>DRIFT</a:t>
            </a:r>
          </a:p>
          <a:p>
            <a:pPr marL="800100" lvl="1" indent="-342900">
              <a:buFont typeface="Arial" panose="020B0604020202020204" pitchFamily="34" charset="0"/>
              <a:buChar char="•"/>
            </a:pPr>
            <a:r>
              <a:rPr lang="en-DE" sz="2400" dirty="0"/>
              <a:t>Think about flipping a coin</a:t>
            </a:r>
          </a:p>
          <a:p>
            <a:pPr marL="800100" lvl="1" indent="-342900">
              <a:buFont typeface="Arial" panose="020B0604020202020204" pitchFamily="34" charset="0"/>
              <a:buChar char="•"/>
            </a:pPr>
            <a:r>
              <a:rPr lang="en-US" sz="2400" dirty="0"/>
              <a:t>W</a:t>
            </a:r>
            <a:r>
              <a:rPr lang="en-DE" sz="2400" dirty="0"/>
              <a:t>e have finite populations, so alleles are randomly fixed or lost. </a:t>
            </a:r>
          </a:p>
          <a:p>
            <a:pPr marL="800100" lvl="1" indent="-342900">
              <a:buFont typeface="Arial" panose="020B0604020202020204" pitchFamily="34" charset="0"/>
              <a:buChar char="•"/>
            </a:pPr>
            <a:r>
              <a:rPr lang="en-DE" sz="2400" dirty="0"/>
              <a:t>All alleles will eventually be fixed or lost</a:t>
            </a:r>
          </a:p>
          <a:p>
            <a:endParaRPr lang="en-DE" sz="2400" dirty="0"/>
          </a:p>
        </p:txBody>
      </p:sp>
    </p:spTree>
    <p:extLst>
      <p:ext uri="{BB962C8B-B14F-4D97-AF65-F5344CB8AC3E}">
        <p14:creationId xmlns:p14="http://schemas.microsoft.com/office/powerpoint/2010/main" val="15151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BF71-9646-6849-8604-49A251AE727C}"/>
              </a:ext>
            </a:extLst>
          </p:cNvPr>
          <p:cNvSpPr>
            <a:spLocks noGrp="1"/>
          </p:cNvSpPr>
          <p:nvPr>
            <p:ph type="title"/>
          </p:nvPr>
        </p:nvSpPr>
        <p:spPr/>
        <p:txBody>
          <a:bodyPr/>
          <a:lstStyle/>
          <a:p>
            <a:r>
              <a:rPr lang="en-DE" dirty="0"/>
              <a:t>Wright-Fisher simulation</a:t>
            </a:r>
          </a:p>
        </p:txBody>
      </p:sp>
      <p:sp>
        <p:nvSpPr>
          <p:cNvPr id="3" name="Content Placeholder 2">
            <a:extLst>
              <a:ext uri="{FF2B5EF4-FFF2-40B4-BE49-F238E27FC236}">
                <a16:creationId xmlns:a16="http://schemas.microsoft.com/office/drawing/2014/main" id="{72839477-6546-CA4C-977A-2BD6A22071A3}"/>
              </a:ext>
            </a:extLst>
          </p:cNvPr>
          <p:cNvSpPr>
            <a:spLocks noGrp="1"/>
          </p:cNvSpPr>
          <p:nvPr>
            <p:ph idx="1"/>
          </p:nvPr>
        </p:nvSpPr>
        <p:spPr/>
        <p:txBody>
          <a:bodyPr/>
          <a:lstStyle/>
          <a:p>
            <a:r>
              <a:rPr lang="en-DE" dirty="0"/>
              <a:t>You’re going to look at the effect of population size on drift.</a:t>
            </a:r>
          </a:p>
          <a:p>
            <a:pPr lvl="1"/>
            <a:r>
              <a:rPr lang="en-DE" dirty="0"/>
              <a:t>Hint- it matters… a lot.</a:t>
            </a:r>
          </a:p>
          <a:p>
            <a:pPr lvl="1"/>
            <a:endParaRPr lang="en-DE" dirty="0"/>
          </a:p>
          <a:p>
            <a:r>
              <a:rPr lang="en-DE" dirty="0"/>
              <a:t> </a:t>
            </a:r>
            <a:r>
              <a:rPr lang="en-US" dirty="0"/>
              <a:t>https://</a:t>
            </a:r>
            <a:r>
              <a:rPr lang="en-US" dirty="0" err="1"/>
              <a:t>keholsinger.shinyapps.io</a:t>
            </a:r>
            <a:r>
              <a:rPr lang="en-US" dirty="0"/>
              <a:t>/Genetic-Drift/</a:t>
            </a:r>
          </a:p>
          <a:p>
            <a:endParaRPr lang="en-DE" dirty="0"/>
          </a:p>
        </p:txBody>
      </p:sp>
    </p:spTree>
    <p:extLst>
      <p:ext uri="{BB962C8B-B14F-4D97-AF65-F5344CB8AC3E}">
        <p14:creationId xmlns:p14="http://schemas.microsoft.com/office/powerpoint/2010/main" val="1259796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sp>
        <p:nvSpPr>
          <p:cNvPr id="3" name="Content Placeholder 2">
            <a:extLst>
              <a:ext uri="{FF2B5EF4-FFF2-40B4-BE49-F238E27FC236}">
                <a16:creationId xmlns:a16="http://schemas.microsoft.com/office/drawing/2014/main" id="{2A81B38A-FB37-9D40-B7A4-BF8D54F620A4}"/>
              </a:ext>
            </a:extLst>
          </p:cNvPr>
          <p:cNvSpPr>
            <a:spLocks noGrp="1"/>
          </p:cNvSpPr>
          <p:nvPr>
            <p:ph idx="1"/>
          </p:nvPr>
        </p:nvSpPr>
        <p:spPr>
          <a:xfrm>
            <a:off x="156274" y="1208868"/>
            <a:ext cx="11197526" cy="1023554"/>
          </a:xfrm>
        </p:spPr>
        <p:txBody>
          <a:bodyPr>
            <a:normAutofit fontScale="92500" lnSpcReduction="20000"/>
          </a:bodyPr>
          <a:lstStyle/>
          <a:p>
            <a:r>
              <a:rPr lang="en-DE" sz="2400" dirty="0"/>
              <a:t>T</a:t>
            </a:r>
            <a:r>
              <a:rPr lang="en-US" sz="2400" dirty="0"/>
              <a:t>h</a:t>
            </a:r>
            <a:r>
              <a:rPr lang="en-DE" sz="2400" dirty="0"/>
              <a:t>e number of individuals that would produce the same amount of drift as the observed population</a:t>
            </a:r>
          </a:p>
          <a:p>
            <a:r>
              <a:rPr lang="en-DE" sz="2400" dirty="0"/>
              <a:t>In contrast to the census size</a:t>
            </a:r>
          </a:p>
        </p:txBody>
      </p:sp>
      <p:grpSp>
        <p:nvGrpSpPr>
          <p:cNvPr id="51" name="Group 50">
            <a:extLst>
              <a:ext uri="{FF2B5EF4-FFF2-40B4-BE49-F238E27FC236}">
                <a16:creationId xmlns:a16="http://schemas.microsoft.com/office/drawing/2014/main" id="{D80D9D60-605B-33B8-752D-65425E881CD4}"/>
              </a:ext>
            </a:extLst>
          </p:cNvPr>
          <p:cNvGrpSpPr/>
          <p:nvPr/>
        </p:nvGrpSpPr>
        <p:grpSpPr>
          <a:xfrm>
            <a:off x="1752132" y="2276850"/>
            <a:ext cx="1932446" cy="2704190"/>
            <a:chOff x="1752132" y="2276850"/>
            <a:chExt cx="1932446" cy="2704190"/>
          </a:xfrm>
        </p:grpSpPr>
        <p:sp>
          <p:nvSpPr>
            <p:cNvPr id="4" name="Oval 3">
              <a:extLst>
                <a:ext uri="{FF2B5EF4-FFF2-40B4-BE49-F238E27FC236}">
                  <a16:creationId xmlns:a16="http://schemas.microsoft.com/office/drawing/2014/main" id="{05627860-91B2-4A47-8608-5BF05A5657DA}"/>
                </a:ext>
              </a:extLst>
            </p:cNvPr>
            <p:cNvSpPr/>
            <p:nvPr/>
          </p:nvSpPr>
          <p:spPr>
            <a:xfrm>
              <a:off x="1906145" y="358788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Oval 4">
              <a:extLst>
                <a:ext uri="{FF2B5EF4-FFF2-40B4-BE49-F238E27FC236}">
                  <a16:creationId xmlns:a16="http://schemas.microsoft.com/office/drawing/2014/main" id="{B27654D2-C39E-F042-9264-285F2122BB6E}"/>
                </a:ext>
              </a:extLst>
            </p:cNvPr>
            <p:cNvSpPr/>
            <p:nvPr/>
          </p:nvSpPr>
          <p:spPr>
            <a:xfrm>
              <a:off x="2349139" y="418896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E6AD6E2A-C0D6-E64B-9EEA-28249B91FC32}"/>
                </a:ext>
              </a:extLst>
            </p:cNvPr>
            <p:cNvSpPr/>
            <p:nvPr/>
          </p:nvSpPr>
          <p:spPr>
            <a:xfrm>
              <a:off x="2506705" y="36931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79104E89-C8F3-4D4D-8C40-8068EC7530A0}"/>
                </a:ext>
              </a:extLst>
            </p:cNvPr>
            <p:cNvSpPr/>
            <p:nvPr/>
          </p:nvSpPr>
          <p:spPr>
            <a:xfrm>
              <a:off x="2332995" y="3133274"/>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9BCB4865-172F-F349-8325-0A685EEE4C01}"/>
                </a:ext>
              </a:extLst>
            </p:cNvPr>
            <p:cNvSpPr/>
            <p:nvPr/>
          </p:nvSpPr>
          <p:spPr>
            <a:xfrm>
              <a:off x="3121472" y="295246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FBDAC60A-4360-A441-AD44-736C998467A1}"/>
                </a:ext>
              </a:extLst>
            </p:cNvPr>
            <p:cNvSpPr/>
            <p:nvPr/>
          </p:nvSpPr>
          <p:spPr>
            <a:xfrm>
              <a:off x="1882410" y="263690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8F60178-32F7-B54A-90B8-B04D4CA24F0E}"/>
                </a:ext>
              </a:extLst>
            </p:cNvPr>
            <p:cNvSpPr/>
            <p:nvPr/>
          </p:nvSpPr>
          <p:spPr>
            <a:xfrm>
              <a:off x="2864458" y="400284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F45646F3-94CC-D944-945B-191EF8601928}"/>
                </a:ext>
              </a:extLst>
            </p:cNvPr>
            <p:cNvSpPr/>
            <p:nvPr/>
          </p:nvSpPr>
          <p:spPr>
            <a:xfrm>
              <a:off x="3326825" y="411585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4A204731-5AEB-7D42-8A0E-7FEF63DBAA0A}"/>
                </a:ext>
              </a:extLst>
            </p:cNvPr>
            <p:cNvSpPr/>
            <p:nvPr/>
          </p:nvSpPr>
          <p:spPr>
            <a:xfrm>
              <a:off x="2502506" y="451848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A8F6C6C-D63D-644C-8A76-AAD0073B716E}"/>
                </a:ext>
              </a:extLst>
            </p:cNvPr>
            <p:cNvSpPr/>
            <p:nvPr/>
          </p:nvSpPr>
          <p:spPr>
            <a:xfrm>
              <a:off x="2035300" y="438727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E0A305E3-06DD-C24F-A438-517844AA7298}"/>
                </a:ext>
              </a:extLst>
            </p:cNvPr>
            <p:cNvSpPr/>
            <p:nvPr/>
          </p:nvSpPr>
          <p:spPr>
            <a:xfrm>
              <a:off x="2132809" y="287819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0339C8D5-E3F5-D749-98C6-F88887D818D0}"/>
                </a:ext>
              </a:extLst>
            </p:cNvPr>
            <p:cNvSpPr/>
            <p:nvPr/>
          </p:nvSpPr>
          <p:spPr>
            <a:xfrm>
              <a:off x="3479225" y="42682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8EC66089-E1D9-2944-B074-363D819BAA2E}"/>
                </a:ext>
              </a:extLst>
            </p:cNvPr>
            <p:cNvSpPr/>
            <p:nvPr/>
          </p:nvSpPr>
          <p:spPr>
            <a:xfrm>
              <a:off x="2609381" y="33314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A6E6E12-7216-4841-BFB4-0BFA481F4C06}"/>
                </a:ext>
              </a:extLst>
            </p:cNvPr>
            <p:cNvSpPr/>
            <p:nvPr/>
          </p:nvSpPr>
          <p:spPr>
            <a:xfrm>
              <a:off x="3065292" y="381926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C73B2217-589E-5346-9424-4F3330DE75EB}"/>
                </a:ext>
              </a:extLst>
            </p:cNvPr>
            <p:cNvSpPr/>
            <p:nvPr/>
          </p:nvSpPr>
          <p:spPr>
            <a:xfrm>
              <a:off x="2538348" y="258774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9164F49D-BC55-EE4D-BE8D-D55EFAC407CF}"/>
                </a:ext>
              </a:extLst>
            </p:cNvPr>
            <p:cNvSpPr/>
            <p:nvPr/>
          </p:nvSpPr>
          <p:spPr>
            <a:xfrm>
              <a:off x="2200935" y="36436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D06B6951-DB70-2642-A517-2521F03F85C4}"/>
                </a:ext>
              </a:extLst>
            </p:cNvPr>
            <p:cNvSpPr/>
            <p:nvPr/>
          </p:nvSpPr>
          <p:spPr>
            <a:xfrm>
              <a:off x="2307486" y="4775687"/>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D834CF73-B41E-694D-A115-53C0733A033B}"/>
                </a:ext>
              </a:extLst>
            </p:cNvPr>
            <p:cNvSpPr/>
            <p:nvPr/>
          </p:nvSpPr>
          <p:spPr>
            <a:xfrm>
              <a:off x="2963905" y="321768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21">
              <a:extLst>
                <a:ext uri="{FF2B5EF4-FFF2-40B4-BE49-F238E27FC236}">
                  <a16:creationId xmlns:a16="http://schemas.microsoft.com/office/drawing/2014/main" id="{7A50DAD3-F7DF-7F40-A2F6-8982EAE8D6D8}"/>
                </a:ext>
              </a:extLst>
            </p:cNvPr>
            <p:cNvSpPr/>
            <p:nvPr/>
          </p:nvSpPr>
          <p:spPr>
            <a:xfrm>
              <a:off x="3234803" y="448403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22">
              <a:extLst>
                <a:ext uri="{FF2B5EF4-FFF2-40B4-BE49-F238E27FC236}">
                  <a16:creationId xmlns:a16="http://schemas.microsoft.com/office/drawing/2014/main" id="{9F37C827-D7C1-8445-A90E-F1EDC6F409BF}"/>
                </a:ext>
              </a:extLst>
            </p:cNvPr>
            <p:cNvSpPr/>
            <p:nvPr/>
          </p:nvSpPr>
          <p:spPr>
            <a:xfrm>
              <a:off x="2881250" y="279037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23">
              <a:extLst>
                <a:ext uri="{FF2B5EF4-FFF2-40B4-BE49-F238E27FC236}">
                  <a16:creationId xmlns:a16="http://schemas.microsoft.com/office/drawing/2014/main" id="{6A2FAF94-509B-874C-8CB7-1BBFBDB7AA88}"/>
                </a:ext>
              </a:extLst>
            </p:cNvPr>
            <p:cNvSpPr/>
            <p:nvPr/>
          </p:nvSpPr>
          <p:spPr>
            <a:xfrm>
              <a:off x="2879631" y="458671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3C63ECC6-CF07-D34C-B4FE-E864688E8DB6}"/>
                </a:ext>
              </a:extLst>
            </p:cNvPr>
            <p:cNvSpPr/>
            <p:nvPr/>
          </p:nvSpPr>
          <p:spPr>
            <a:xfrm>
              <a:off x="2780184" y="367209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ACC1418F-01E1-2144-A68C-62709E44ED1F}"/>
                </a:ext>
              </a:extLst>
            </p:cNvPr>
            <p:cNvSpPr/>
            <p:nvPr/>
          </p:nvSpPr>
          <p:spPr>
            <a:xfrm>
              <a:off x="2035300" y="321768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9AD9C5AE-2E8E-B743-BDEC-42A50E77CAFC}"/>
                </a:ext>
              </a:extLst>
            </p:cNvPr>
            <p:cNvSpPr/>
            <p:nvPr/>
          </p:nvSpPr>
          <p:spPr>
            <a:xfrm>
              <a:off x="2917411" y="254747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FDB41400-3E50-9949-AD44-AD9C89206A7C}"/>
                </a:ext>
              </a:extLst>
            </p:cNvPr>
            <p:cNvSpPr/>
            <p:nvPr/>
          </p:nvSpPr>
          <p:spPr>
            <a:xfrm>
              <a:off x="2195446" y="259131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56BCAE74-D6B0-F542-822E-CD8DCCB511ED}"/>
                </a:ext>
              </a:extLst>
            </p:cNvPr>
            <p:cNvSpPr/>
            <p:nvPr/>
          </p:nvSpPr>
          <p:spPr>
            <a:xfrm>
              <a:off x="2665883" y="298855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Oval 29">
              <a:extLst>
                <a:ext uri="{FF2B5EF4-FFF2-40B4-BE49-F238E27FC236}">
                  <a16:creationId xmlns:a16="http://schemas.microsoft.com/office/drawing/2014/main" id="{A8708AA4-8F51-3448-871B-60776377576D}"/>
                </a:ext>
              </a:extLst>
            </p:cNvPr>
            <p:cNvSpPr/>
            <p:nvPr/>
          </p:nvSpPr>
          <p:spPr>
            <a:xfrm>
              <a:off x="3125345" y="349683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33633A8C-2445-1842-9D20-07888529D323}"/>
                </a:ext>
              </a:extLst>
            </p:cNvPr>
            <p:cNvSpPr/>
            <p:nvPr/>
          </p:nvSpPr>
          <p:spPr>
            <a:xfrm>
              <a:off x="2285206" y="343413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Oval 31">
              <a:extLst>
                <a:ext uri="{FF2B5EF4-FFF2-40B4-BE49-F238E27FC236}">
                  <a16:creationId xmlns:a16="http://schemas.microsoft.com/office/drawing/2014/main" id="{700D043C-62FD-D641-95D4-B06EF2F0DD50}"/>
                </a:ext>
              </a:extLst>
            </p:cNvPr>
            <p:cNvSpPr/>
            <p:nvPr/>
          </p:nvSpPr>
          <p:spPr>
            <a:xfrm>
              <a:off x="1813802" y="423868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Oval 32">
              <a:extLst>
                <a:ext uri="{FF2B5EF4-FFF2-40B4-BE49-F238E27FC236}">
                  <a16:creationId xmlns:a16="http://schemas.microsoft.com/office/drawing/2014/main" id="{F470AE4F-DBB8-B540-B18B-957F0BB6C8CB}"/>
                </a:ext>
              </a:extLst>
            </p:cNvPr>
            <p:cNvSpPr/>
            <p:nvPr/>
          </p:nvSpPr>
          <p:spPr>
            <a:xfrm>
              <a:off x="1752132" y="2924689"/>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843DC56D-2A5D-714E-9B3B-85E6B754789B}"/>
                </a:ext>
              </a:extLst>
            </p:cNvPr>
            <p:cNvSpPr/>
            <p:nvPr/>
          </p:nvSpPr>
          <p:spPr>
            <a:xfrm>
              <a:off x="2834106" y="437093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54656A2E-2590-7545-B983-AC8ECEA8376E}"/>
                </a:ext>
              </a:extLst>
            </p:cNvPr>
            <p:cNvSpPr/>
            <p:nvPr/>
          </p:nvSpPr>
          <p:spPr>
            <a:xfrm>
              <a:off x="2538348" y="394822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339932EF-E084-AA41-9B43-39DF698117ED}"/>
                </a:ext>
              </a:extLst>
            </p:cNvPr>
            <p:cNvSpPr/>
            <p:nvPr/>
          </p:nvSpPr>
          <p:spPr>
            <a:xfrm>
              <a:off x="2654906" y="467088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9531703F-4E4C-984C-A25B-8FCB0903876C}"/>
                </a:ext>
              </a:extLst>
            </p:cNvPr>
            <p:cNvSpPr/>
            <p:nvPr/>
          </p:nvSpPr>
          <p:spPr>
            <a:xfrm>
              <a:off x="1803468" y="327410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4DF6EF93-EA32-0940-931D-841E29C0F78D}"/>
                </a:ext>
              </a:extLst>
            </p:cNvPr>
            <p:cNvSpPr/>
            <p:nvPr/>
          </p:nvSpPr>
          <p:spPr>
            <a:xfrm>
              <a:off x="2141849" y="3983697"/>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A5878F9B-656A-5A46-8884-F97913FFD371}"/>
                </a:ext>
              </a:extLst>
            </p:cNvPr>
            <p:cNvSpPr/>
            <p:nvPr/>
          </p:nvSpPr>
          <p:spPr>
            <a:xfrm>
              <a:off x="2285205" y="227685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4228C0F5-61A7-5A41-A78F-770D17486AA1}"/>
                </a:ext>
              </a:extLst>
            </p:cNvPr>
            <p:cNvSpPr/>
            <p:nvPr/>
          </p:nvSpPr>
          <p:spPr>
            <a:xfrm>
              <a:off x="2713025" y="236796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A8DB8EC3-5632-AC44-8D13-CD230F77526D}"/>
                </a:ext>
              </a:extLst>
            </p:cNvPr>
            <p:cNvSpPr/>
            <p:nvPr/>
          </p:nvSpPr>
          <p:spPr>
            <a:xfrm>
              <a:off x="1960066" y="4751285"/>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Oval 41">
              <a:extLst>
                <a:ext uri="{FF2B5EF4-FFF2-40B4-BE49-F238E27FC236}">
                  <a16:creationId xmlns:a16="http://schemas.microsoft.com/office/drawing/2014/main" id="{6D88E6DD-E9CA-BA42-AC26-9A47812201C0}"/>
                </a:ext>
              </a:extLst>
            </p:cNvPr>
            <p:cNvSpPr/>
            <p:nvPr/>
          </p:nvSpPr>
          <p:spPr>
            <a:xfrm>
              <a:off x="2375612" y="286320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3" name="Group 52">
            <a:extLst>
              <a:ext uri="{FF2B5EF4-FFF2-40B4-BE49-F238E27FC236}">
                <a16:creationId xmlns:a16="http://schemas.microsoft.com/office/drawing/2014/main" id="{1CE89B99-4D7E-59B8-5516-E690C0619760}"/>
              </a:ext>
            </a:extLst>
          </p:cNvPr>
          <p:cNvGrpSpPr/>
          <p:nvPr/>
        </p:nvGrpSpPr>
        <p:grpSpPr>
          <a:xfrm>
            <a:off x="5067319" y="2945144"/>
            <a:ext cx="1649278" cy="1133367"/>
            <a:chOff x="5067319" y="2945144"/>
            <a:chExt cx="1649278" cy="1133367"/>
          </a:xfrm>
        </p:grpSpPr>
        <p:sp>
          <p:nvSpPr>
            <p:cNvPr id="43" name="Oval 42">
              <a:extLst>
                <a:ext uri="{FF2B5EF4-FFF2-40B4-BE49-F238E27FC236}">
                  <a16:creationId xmlns:a16="http://schemas.microsoft.com/office/drawing/2014/main" id="{652D410C-23F8-4848-9B3A-F30E9B20DCA0}"/>
                </a:ext>
              </a:extLst>
            </p:cNvPr>
            <p:cNvSpPr/>
            <p:nvPr/>
          </p:nvSpPr>
          <p:spPr>
            <a:xfrm>
              <a:off x="5381158" y="354363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Oval 43">
              <a:extLst>
                <a:ext uri="{FF2B5EF4-FFF2-40B4-BE49-F238E27FC236}">
                  <a16:creationId xmlns:a16="http://schemas.microsoft.com/office/drawing/2014/main" id="{876CB507-9D07-1E47-911B-9C89FBED4ADF}"/>
                </a:ext>
              </a:extLst>
            </p:cNvPr>
            <p:cNvSpPr/>
            <p:nvPr/>
          </p:nvSpPr>
          <p:spPr>
            <a:xfrm>
              <a:off x="5538724" y="304782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EC17E3D-6B5B-4B47-B772-C0EFEC82F135}"/>
                </a:ext>
              </a:extLst>
            </p:cNvPr>
            <p:cNvSpPr/>
            <p:nvPr/>
          </p:nvSpPr>
          <p:spPr>
            <a:xfrm>
              <a:off x="5896477" y="335751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2D50C203-8A3D-034C-AE0D-70C70D9E1B73}"/>
                </a:ext>
              </a:extLst>
            </p:cNvPr>
            <p:cNvSpPr/>
            <p:nvPr/>
          </p:nvSpPr>
          <p:spPr>
            <a:xfrm>
              <a:off x="6358844" y="347052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CAB90D2F-FF87-3B48-BF03-40851E6472FC}"/>
                </a:ext>
              </a:extLst>
            </p:cNvPr>
            <p:cNvSpPr/>
            <p:nvPr/>
          </p:nvSpPr>
          <p:spPr>
            <a:xfrm>
              <a:off x="5534525" y="387315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743D9545-B2D7-544C-A550-E7A2B0D91295}"/>
                </a:ext>
              </a:extLst>
            </p:cNvPr>
            <p:cNvSpPr/>
            <p:nvPr/>
          </p:nvSpPr>
          <p:spPr>
            <a:xfrm>
              <a:off x="5067319" y="374194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F998F9B2-9EB7-9F49-AA22-A2C587FA2C0C}"/>
                </a:ext>
              </a:extLst>
            </p:cNvPr>
            <p:cNvSpPr/>
            <p:nvPr/>
          </p:nvSpPr>
          <p:spPr>
            <a:xfrm>
              <a:off x="6511244" y="362292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C0A57DB8-4376-BE4A-B799-528CDB1F622D}"/>
                </a:ext>
              </a:extLst>
            </p:cNvPr>
            <p:cNvSpPr/>
            <p:nvPr/>
          </p:nvSpPr>
          <p:spPr>
            <a:xfrm>
              <a:off x="6097311" y="317393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C72A22D5-BB35-DF42-8EE2-D7AA3775FAF8}"/>
                </a:ext>
              </a:extLst>
            </p:cNvPr>
            <p:cNvSpPr/>
            <p:nvPr/>
          </p:nvSpPr>
          <p:spPr>
            <a:xfrm>
              <a:off x="6266822" y="383870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E2735885-67FF-D94E-BAAE-ACB6D9C77CFD}"/>
                </a:ext>
              </a:extLst>
            </p:cNvPr>
            <p:cNvSpPr/>
            <p:nvPr/>
          </p:nvSpPr>
          <p:spPr>
            <a:xfrm>
              <a:off x="5590707" y="335325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2368A747-C3D1-084E-B95C-3F315553574D}"/>
                </a:ext>
              </a:extLst>
            </p:cNvPr>
            <p:cNvSpPr/>
            <p:nvPr/>
          </p:nvSpPr>
          <p:spPr>
            <a:xfrm>
              <a:off x="5145132" y="31850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62955A99-B97D-2441-9F43-846178B7316D}"/>
                </a:ext>
              </a:extLst>
            </p:cNvPr>
            <p:cNvSpPr/>
            <p:nvPr/>
          </p:nvSpPr>
          <p:spPr>
            <a:xfrm>
              <a:off x="5871937" y="384843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BE66C914-80D6-B243-B205-40EBB4162A2A}"/>
                </a:ext>
              </a:extLst>
            </p:cNvPr>
            <p:cNvSpPr/>
            <p:nvPr/>
          </p:nvSpPr>
          <p:spPr>
            <a:xfrm>
              <a:off x="5871612" y="294514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8C9E4253-8663-D440-8EE7-2DA2B4389943}"/>
                </a:ext>
              </a:extLst>
            </p:cNvPr>
            <p:cNvSpPr/>
            <p:nvPr/>
          </p:nvSpPr>
          <p:spPr>
            <a:xfrm>
              <a:off x="6022883" y="361969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4" name="Group 53">
            <a:extLst>
              <a:ext uri="{FF2B5EF4-FFF2-40B4-BE49-F238E27FC236}">
                <a16:creationId xmlns:a16="http://schemas.microsoft.com/office/drawing/2014/main" id="{5E35A6F5-65EE-7F49-BAD8-BC6697092DE9}"/>
              </a:ext>
            </a:extLst>
          </p:cNvPr>
          <p:cNvGrpSpPr/>
          <p:nvPr/>
        </p:nvGrpSpPr>
        <p:grpSpPr>
          <a:xfrm>
            <a:off x="8244360" y="2162414"/>
            <a:ext cx="2087597" cy="2613080"/>
            <a:chOff x="8244360" y="2162414"/>
            <a:chExt cx="2087597" cy="2613080"/>
          </a:xfrm>
        </p:grpSpPr>
        <p:sp>
          <p:nvSpPr>
            <p:cNvPr id="65" name="Oval 64">
              <a:extLst>
                <a:ext uri="{FF2B5EF4-FFF2-40B4-BE49-F238E27FC236}">
                  <a16:creationId xmlns:a16="http://schemas.microsoft.com/office/drawing/2014/main" id="{49AAAA9B-D1D1-A745-A230-2F8547649485}"/>
                </a:ext>
              </a:extLst>
            </p:cNvPr>
            <p:cNvSpPr/>
            <p:nvPr/>
          </p:nvSpPr>
          <p:spPr>
            <a:xfrm>
              <a:off x="8553524" y="33823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59A343D8-B47B-D841-AFF8-B512D6350E07}"/>
                </a:ext>
              </a:extLst>
            </p:cNvPr>
            <p:cNvSpPr/>
            <p:nvPr/>
          </p:nvSpPr>
          <p:spPr>
            <a:xfrm>
              <a:off x="8996518" y="398341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24A0A1DC-4E9B-E448-845F-79A9186EFFAF}"/>
                </a:ext>
              </a:extLst>
            </p:cNvPr>
            <p:cNvSpPr/>
            <p:nvPr/>
          </p:nvSpPr>
          <p:spPr>
            <a:xfrm>
              <a:off x="8244360" y="355084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Oval 67">
              <a:extLst>
                <a:ext uri="{FF2B5EF4-FFF2-40B4-BE49-F238E27FC236}">
                  <a16:creationId xmlns:a16="http://schemas.microsoft.com/office/drawing/2014/main" id="{693D49AA-6BFE-1D4A-A583-FAE5DCFC9540}"/>
                </a:ext>
              </a:extLst>
            </p:cNvPr>
            <p:cNvSpPr/>
            <p:nvPr/>
          </p:nvSpPr>
          <p:spPr>
            <a:xfrm>
              <a:off x="8980374" y="2927728"/>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F42B3CCB-5B99-C040-8FDC-23AAE868C5F9}"/>
                </a:ext>
              </a:extLst>
            </p:cNvPr>
            <p:cNvSpPr/>
            <p:nvPr/>
          </p:nvSpPr>
          <p:spPr>
            <a:xfrm>
              <a:off x="9768851" y="2746914"/>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Oval 69">
              <a:extLst>
                <a:ext uri="{FF2B5EF4-FFF2-40B4-BE49-F238E27FC236}">
                  <a16:creationId xmlns:a16="http://schemas.microsoft.com/office/drawing/2014/main" id="{2ECFBC48-5E11-2741-8543-E845A20C29C7}"/>
                </a:ext>
              </a:extLst>
            </p:cNvPr>
            <p:cNvSpPr/>
            <p:nvPr/>
          </p:nvSpPr>
          <p:spPr>
            <a:xfrm>
              <a:off x="8529789" y="243136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70">
              <a:extLst>
                <a:ext uri="{FF2B5EF4-FFF2-40B4-BE49-F238E27FC236}">
                  <a16:creationId xmlns:a16="http://schemas.microsoft.com/office/drawing/2014/main" id="{C39F5560-7E7E-C44A-BCD0-8B6FDFD351C9}"/>
                </a:ext>
              </a:extLst>
            </p:cNvPr>
            <p:cNvSpPr/>
            <p:nvPr/>
          </p:nvSpPr>
          <p:spPr>
            <a:xfrm>
              <a:off x="9511837" y="379729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Oval 71">
              <a:extLst>
                <a:ext uri="{FF2B5EF4-FFF2-40B4-BE49-F238E27FC236}">
                  <a16:creationId xmlns:a16="http://schemas.microsoft.com/office/drawing/2014/main" id="{C3AFE8E0-0099-E045-8552-9C2E770DE15D}"/>
                </a:ext>
              </a:extLst>
            </p:cNvPr>
            <p:cNvSpPr/>
            <p:nvPr/>
          </p:nvSpPr>
          <p:spPr>
            <a:xfrm>
              <a:off x="9974204" y="391031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Oval 72">
              <a:extLst>
                <a:ext uri="{FF2B5EF4-FFF2-40B4-BE49-F238E27FC236}">
                  <a16:creationId xmlns:a16="http://schemas.microsoft.com/office/drawing/2014/main" id="{9A5D687B-682E-C740-85BF-6849F3B5BFF3}"/>
                </a:ext>
              </a:extLst>
            </p:cNvPr>
            <p:cNvSpPr/>
            <p:nvPr/>
          </p:nvSpPr>
          <p:spPr>
            <a:xfrm>
              <a:off x="9149885" y="431294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Oval 73">
              <a:extLst>
                <a:ext uri="{FF2B5EF4-FFF2-40B4-BE49-F238E27FC236}">
                  <a16:creationId xmlns:a16="http://schemas.microsoft.com/office/drawing/2014/main" id="{51123301-1D2F-5F4B-8A36-C3DC830585D4}"/>
                </a:ext>
              </a:extLst>
            </p:cNvPr>
            <p:cNvSpPr/>
            <p:nvPr/>
          </p:nvSpPr>
          <p:spPr>
            <a:xfrm>
              <a:off x="8682679" y="418173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Oval 74">
              <a:extLst>
                <a:ext uri="{FF2B5EF4-FFF2-40B4-BE49-F238E27FC236}">
                  <a16:creationId xmlns:a16="http://schemas.microsoft.com/office/drawing/2014/main" id="{BC3B2662-9861-0E4B-AC1C-74857ED4F9E3}"/>
                </a:ext>
              </a:extLst>
            </p:cNvPr>
            <p:cNvSpPr/>
            <p:nvPr/>
          </p:nvSpPr>
          <p:spPr>
            <a:xfrm>
              <a:off x="8780188" y="267265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Oval 75">
              <a:extLst>
                <a:ext uri="{FF2B5EF4-FFF2-40B4-BE49-F238E27FC236}">
                  <a16:creationId xmlns:a16="http://schemas.microsoft.com/office/drawing/2014/main" id="{AD6C1A4D-34AD-1D46-B498-239D83CA6D35}"/>
                </a:ext>
              </a:extLst>
            </p:cNvPr>
            <p:cNvSpPr/>
            <p:nvPr/>
          </p:nvSpPr>
          <p:spPr>
            <a:xfrm>
              <a:off x="10126604" y="40627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AA1DD2EF-6539-D04E-B55D-2E7E7571BD34}"/>
                </a:ext>
              </a:extLst>
            </p:cNvPr>
            <p:cNvSpPr/>
            <p:nvPr/>
          </p:nvSpPr>
          <p:spPr>
            <a:xfrm>
              <a:off x="9256760" y="31259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B8C0B091-08B3-FB4C-AB74-BEE13BC3C56D}"/>
                </a:ext>
              </a:extLst>
            </p:cNvPr>
            <p:cNvSpPr/>
            <p:nvPr/>
          </p:nvSpPr>
          <p:spPr>
            <a:xfrm>
              <a:off x="9712671" y="361371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Oval 78">
              <a:extLst>
                <a:ext uri="{FF2B5EF4-FFF2-40B4-BE49-F238E27FC236}">
                  <a16:creationId xmlns:a16="http://schemas.microsoft.com/office/drawing/2014/main" id="{A703BB93-566A-C14C-B185-FB9E49B672E6}"/>
                </a:ext>
              </a:extLst>
            </p:cNvPr>
            <p:cNvSpPr/>
            <p:nvPr/>
          </p:nvSpPr>
          <p:spPr>
            <a:xfrm>
              <a:off x="9185727" y="238219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Oval 79">
              <a:extLst>
                <a:ext uri="{FF2B5EF4-FFF2-40B4-BE49-F238E27FC236}">
                  <a16:creationId xmlns:a16="http://schemas.microsoft.com/office/drawing/2014/main" id="{080AF9BF-340F-F541-B73E-0518DE290DBB}"/>
                </a:ext>
              </a:extLst>
            </p:cNvPr>
            <p:cNvSpPr/>
            <p:nvPr/>
          </p:nvSpPr>
          <p:spPr>
            <a:xfrm>
              <a:off x="8848314" y="34381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Oval 80">
              <a:extLst>
                <a:ext uri="{FF2B5EF4-FFF2-40B4-BE49-F238E27FC236}">
                  <a16:creationId xmlns:a16="http://schemas.microsoft.com/office/drawing/2014/main" id="{7FCDAE09-7568-0D4B-AF60-B9A55DC0E7FF}"/>
                </a:ext>
              </a:extLst>
            </p:cNvPr>
            <p:cNvSpPr/>
            <p:nvPr/>
          </p:nvSpPr>
          <p:spPr>
            <a:xfrm>
              <a:off x="8954865" y="457014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Oval 81">
              <a:extLst>
                <a:ext uri="{FF2B5EF4-FFF2-40B4-BE49-F238E27FC236}">
                  <a16:creationId xmlns:a16="http://schemas.microsoft.com/office/drawing/2014/main" id="{B18E9B92-5667-8843-BFD1-8749A94FA2F6}"/>
                </a:ext>
              </a:extLst>
            </p:cNvPr>
            <p:cNvSpPr/>
            <p:nvPr/>
          </p:nvSpPr>
          <p:spPr>
            <a:xfrm>
              <a:off x="9611284" y="3012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Oval 82">
              <a:extLst>
                <a:ext uri="{FF2B5EF4-FFF2-40B4-BE49-F238E27FC236}">
                  <a16:creationId xmlns:a16="http://schemas.microsoft.com/office/drawing/2014/main" id="{A99EBE92-0B52-BF42-B88A-BD695134215B}"/>
                </a:ext>
              </a:extLst>
            </p:cNvPr>
            <p:cNvSpPr/>
            <p:nvPr/>
          </p:nvSpPr>
          <p:spPr>
            <a:xfrm>
              <a:off x="9882182" y="427849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Oval 83">
              <a:extLst>
                <a:ext uri="{FF2B5EF4-FFF2-40B4-BE49-F238E27FC236}">
                  <a16:creationId xmlns:a16="http://schemas.microsoft.com/office/drawing/2014/main" id="{2763BA30-0F6F-9541-9791-A5BBFF3F3A03}"/>
                </a:ext>
              </a:extLst>
            </p:cNvPr>
            <p:cNvSpPr/>
            <p:nvPr/>
          </p:nvSpPr>
          <p:spPr>
            <a:xfrm>
              <a:off x="9528629" y="258482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Oval 84">
              <a:extLst>
                <a:ext uri="{FF2B5EF4-FFF2-40B4-BE49-F238E27FC236}">
                  <a16:creationId xmlns:a16="http://schemas.microsoft.com/office/drawing/2014/main" id="{521A5C93-3A2D-194F-90CA-DEBFB49B4ADD}"/>
                </a:ext>
              </a:extLst>
            </p:cNvPr>
            <p:cNvSpPr/>
            <p:nvPr/>
          </p:nvSpPr>
          <p:spPr>
            <a:xfrm>
              <a:off x="9527010" y="438116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Oval 85">
              <a:extLst>
                <a:ext uri="{FF2B5EF4-FFF2-40B4-BE49-F238E27FC236}">
                  <a16:creationId xmlns:a16="http://schemas.microsoft.com/office/drawing/2014/main" id="{38D53FEF-C697-1E41-A35F-54FF3DF277B5}"/>
                </a:ext>
              </a:extLst>
            </p:cNvPr>
            <p:cNvSpPr/>
            <p:nvPr/>
          </p:nvSpPr>
          <p:spPr>
            <a:xfrm>
              <a:off x="9427563" y="346654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Oval 86">
              <a:extLst>
                <a:ext uri="{FF2B5EF4-FFF2-40B4-BE49-F238E27FC236}">
                  <a16:creationId xmlns:a16="http://schemas.microsoft.com/office/drawing/2014/main" id="{E457719D-1CB2-CD47-BE29-6FAA4289AB11}"/>
                </a:ext>
              </a:extLst>
            </p:cNvPr>
            <p:cNvSpPr/>
            <p:nvPr/>
          </p:nvSpPr>
          <p:spPr>
            <a:xfrm>
              <a:off x="8682679" y="3012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8" name="Oval 87">
              <a:extLst>
                <a:ext uri="{FF2B5EF4-FFF2-40B4-BE49-F238E27FC236}">
                  <a16:creationId xmlns:a16="http://schemas.microsoft.com/office/drawing/2014/main" id="{8045A369-BD5D-484C-8FCC-0340B5861639}"/>
                </a:ext>
              </a:extLst>
            </p:cNvPr>
            <p:cNvSpPr/>
            <p:nvPr/>
          </p:nvSpPr>
          <p:spPr>
            <a:xfrm>
              <a:off x="9564790" y="234192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Oval 88">
              <a:extLst>
                <a:ext uri="{FF2B5EF4-FFF2-40B4-BE49-F238E27FC236}">
                  <a16:creationId xmlns:a16="http://schemas.microsoft.com/office/drawing/2014/main" id="{911EE63E-18CD-8B4F-873C-66EA9EA2EBB9}"/>
                </a:ext>
              </a:extLst>
            </p:cNvPr>
            <p:cNvSpPr/>
            <p:nvPr/>
          </p:nvSpPr>
          <p:spPr>
            <a:xfrm>
              <a:off x="8842825" y="238576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B500564D-69B9-5E42-8BEC-8E8EBFC2F05D}"/>
                </a:ext>
              </a:extLst>
            </p:cNvPr>
            <p:cNvSpPr/>
            <p:nvPr/>
          </p:nvSpPr>
          <p:spPr>
            <a:xfrm>
              <a:off x="9313262" y="278300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Oval 90">
              <a:extLst>
                <a:ext uri="{FF2B5EF4-FFF2-40B4-BE49-F238E27FC236}">
                  <a16:creationId xmlns:a16="http://schemas.microsoft.com/office/drawing/2014/main" id="{90F94C3C-C50A-0D4E-BCD4-BA0C2891E4D8}"/>
                </a:ext>
              </a:extLst>
            </p:cNvPr>
            <p:cNvSpPr/>
            <p:nvPr/>
          </p:nvSpPr>
          <p:spPr>
            <a:xfrm>
              <a:off x="9772724" y="329129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Oval 91">
              <a:extLst>
                <a:ext uri="{FF2B5EF4-FFF2-40B4-BE49-F238E27FC236}">
                  <a16:creationId xmlns:a16="http://schemas.microsoft.com/office/drawing/2014/main" id="{A91FD65C-8981-DD46-AB22-D9C7DCA26D72}"/>
                </a:ext>
              </a:extLst>
            </p:cNvPr>
            <p:cNvSpPr/>
            <p:nvPr/>
          </p:nvSpPr>
          <p:spPr>
            <a:xfrm>
              <a:off x="8932585" y="322858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Oval 92">
              <a:extLst>
                <a:ext uri="{FF2B5EF4-FFF2-40B4-BE49-F238E27FC236}">
                  <a16:creationId xmlns:a16="http://schemas.microsoft.com/office/drawing/2014/main" id="{24C6623B-B1AB-AB41-B838-C591FC846727}"/>
                </a:ext>
              </a:extLst>
            </p:cNvPr>
            <p:cNvSpPr/>
            <p:nvPr/>
          </p:nvSpPr>
          <p:spPr>
            <a:xfrm>
              <a:off x="8461181" y="4033138"/>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Oval 93">
              <a:extLst>
                <a:ext uri="{FF2B5EF4-FFF2-40B4-BE49-F238E27FC236}">
                  <a16:creationId xmlns:a16="http://schemas.microsoft.com/office/drawing/2014/main" id="{15F9FB17-B2A0-914D-950D-A31662C4A09A}"/>
                </a:ext>
              </a:extLst>
            </p:cNvPr>
            <p:cNvSpPr/>
            <p:nvPr/>
          </p:nvSpPr>
          <p:spPr>
            <a:xfrm>
              <a:off x="8399511" y="27191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567EC1C1-00D2-0446-9E19-81D84897F5AF}"/>
                </a:ext>
              </a:extLst>
            </p:cNvPr>
            <p:cNvSpPr/>
            <p:nvPr/>
          </p:nvSpPr>
          <p:spPr>
            <a:xfrm>
              <a:off x="9481485" y="416538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979EEC4-282A-7F41-96DE-1D292B024D99}"/>
                </a:ext>
              </a:extLst>
            </p:cNvPr>
            <p:cNvSpPr/>
            <p:nvPr/>
          </p:nvSpPr>
          <p:spPr>
            <a:xfrm>
              <a:off x="9185727" y="374268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970BA353-54EE-0147-B598-FC6122329715}"/>
                </a:ext>
              </a:extLst>
            </p:cNvPr>
            <p:cNvSpPr/>
            <p:nvPr/>
          </p:nvSpPr>
          <p:spPr>
            <a:xfrm>
              <a:off x="9302285" y="4465342"/>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937357CD-CADA-1843-9BAD-0A86E33B0655}"/>
                </a:ext>
              </a:extLst>
            </p:cNvPr>
            <p:cNvSpPr/>
            <p:nvPr/>
          </p:nvSpPr>
          <p:spPr>
            <a:xfrm>
              <a:off x="8450847" y="3068554"/>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21F4081-BC1E-AC40-9E38-5C8967A7CF89}"/>
                </a:ext>
              </a:extLst>
            </p:cNvPr>
            <p:cNvSpPr/>
            <p:nvPr/>
          </p:nvSpPr>
          <p:spPr>
            <a:xfrm>
              <a:off x="8789228" y="37781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61C0C688-990E-7948-B6CD-20EC6FB855EC}"/>
                </a:ext>
              </a:extLst>
            </p:cNvPr>
            <p:cNvSpPr/>
            <p:nvPr/>
          </p:nvSpPr>
          <p:spPr>
            <a:xfrm>
              <a:off x="9164091" y="3483663"/>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ADBC3A34-85C7-7643-8B17-3D43929CA1FB}"/>
                </a:ext>
              </a:extLst>
            </p:cNvPr>
            <p:cNvSpPr/>
            <p:nvPr/>
          </p:nvSpPr>
          <p:spPr>
            <a:xfrm>
              <a:off x="9360404" y="2162414"/>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76EB8C26-7FC8-E140-987D-A68194B84732}"/>
                </a:ext>
              </a:extLst>
            </p:cNvPr>
            <p:cNvSpPr/>
            <p:nvPr/>
          </p:nvSpPr>
          <p:spPr>
            <a:xfrm>
              <a:off x="8607445" y="4545739"/>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3" name="Oval 102">
              <a:extLst>
                <a:ext uri="{FF2B5EF4-FFF2-40B4-BE49-F238E27FC236}">
                  <a16:creationId xmlns:a16="http://schemas.microsoft.com/office/drawing/2014/main" id="{EE34F184-4ABE-6044-933D-1CBB7DC53355}"/>
                </a:ext>
              </a:extLst>
            </p:cNvPr>
            <p:cNvSpPr/>
            <p:nvPr/>
          </p:nvSpPr>
          <p:spPr>
            <a:xfrm>
              <a:off x="9022991" y="265765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4" name="Oval 103">
            <a:extLst>
              <a:ext uri="{FF2B5EF4-FFF2-40B4-BE49-F238E27FC236}">
                <a16:creationId xmlns:a16="http://schemas.microsoft.com/office/drawing/2014/main" id="{79694D43-3C01-C343-8D5F-E1159A20D882}"/>
              </a:ext>
            </a:extLst>
          </p:cNvPr>
          <p:cNvSpPr/>
          <p:nvPr/>
        </p:nvSpPr>
        <p:spPr>
          <a:xfrm>
            <a:off x="4463586" y="2078241"/>
            <a:ext cx="2743200" cy="312248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304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427262-4671-0669-DF84-C95B53DEE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9" y="724553"/>
            <a:ext cx="6065643" cy="5032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thern elephant seal population growth. Estimated population sizes are represented by the diamonds and are from the following sources: Townsend 1912, Hanna 1925, Bartholomew and Hubbs 1960, LeBoeuf and Bonnell 1980, Stewart et al. 1994, Lowry et al. 2014. A curve that fits an exponential growth function to the data is also included. ">
            <a:extLst>
              <a:ext uri="{FF2B5EF4-FFF2-40B4-BE49-F238E27FC236}">
                <a16:creationId xmlns:a16="http://schemas.microsoft.com/office/drawing/2014/main" id="{01E8B6B7-C2F6-0C54-BEAE-EC9878D12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48" y="3390597"/>
            <a:ext cx="4507638" cy="3102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BA7759B-8AE8-3597-16A9-17772AD82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336" y="524856"/>
            <a:ext cx="3394857" cy="27158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39441C-1CA0-7462-DA41-F866E4C1F245}"/>
              </a:ext>
            </a:extLst>
          </p:cNvPr>
          <p:cNvSpPr txBox="1"/>
          <p:nvPr/>
        </p:nvSpPr>
        <p:spPr>
          <a:xfrm>
            <a:off x="4648166" y="1986644"/>
            <a:ext cx="1590500" cy="369332"/>
          </a:xfrm>
          <a:prstGeom prst="rect">
            <a:avLst/>
          </a:prstGeom>
          <a:noFill/>
        </p:spPr>
        <p:txBody>
          <a:bodyPr wrap="none" rtlCol="0">
            <a:spAutoFit/>
          </a:bodyPr>
          <a:lstStyle/>
          <a:p>
            <a:r>
              <a:rPr lang="en-DE" dirty="0"/>
              <a:t>~20 individuals</a:t>
            </a:r>
          </a:p>
        </p:txBody>
      </p:sp>
      <p:sp>
        <p:nvSpPr>
          <p:cNvPr id="5" name="Rectangle 4">
            <a:extLst>
              <a:ext uri="{FF2B5EF4-FFF2-40B4-BE49-F238E27FC236}">
                <a16:creationId xmlns:a16="http://schemas.microsoft.com/office/drawing/2014/main" id="{FB3BEFCB-3FF5-D96A-DB1A-5EF0108CD42C}"/>
              </a:ext>
            </a:extLst>
          </p:cNvPr>
          <p:cNvSpPr/>
          <p:nvPr/>
        </p:nvSpPr>
        <p:spPr>
          <a:xfrm>
            <a:off x="2864244" y="2938643"/>
            <a:ext cx="1681935" cy="369332"/>
          </a:xfrm>
          <a:prstGeom prst="rect">
            <a:avLst/>
          </a:prstGeom>
        </p:spPr>
        <p:txBody>
          <a:bodyPr wrap="none">
            <a:spAutoFit/>
          </a:bodyPr>
          <a:lstStyle/>
          <a:p>
            <a:r>
              <a:rPr lang="en-US" dirty="0"/>
              <a:t>Michael L. Baird</a:t>
            </a:r>
            <a:endParaRPr lang="en-DE" dirty="0"/>
          </a:p>
        </p:txBody>
      </p:sp>
      <p:sp>
        <p:nvSpPr>
          <p:cNvPr id="6" name="TextBox 5">
            <a:extLst>
              <a:ext uri="{FF2B5EF4-FFF2-40B4-BE49-F238E27FC236}">
                <a16:creationId xmlns:a16="http://schemas.microsoft.com/office/drawing/2014/main" id="{6DAAEB10-91C8-2027-DD76-4A01C6386E72}"/>
              </a:ext>
            </a:extLst>
          </p:cNvPr>
          <p:cNvSpPr txBox="1"/>
          <p:nvPr/>
        </p:nvSpPr>
        <p:spPr>
          <a:xfrm>
            <a:off x="1511629" y="6550223"/>
            <a:ext cx="2108078" cy="307777"/>
          </a:xfrm>
          <a:prstGeom prst="rect">
            <a:avLst/>
          </a:prstGeom>
          <a:noFill/>
        </p:spPr>
        <p:txBody>
          <a:bodyPr wrap="none" rtlCol="0">
            <a:spAutoFit/>
          </a:bodyPr>
          <a:lstStyle/>
          <a:p>
            <a:r>
              <a:rPr lang="en-US" sz="1400" dirty="0" err="1"/>
              <a:t>Abadía</a:t>
            </a:r>
            <a:r>
              <a:rPr lang="en-US" sz="1400" dirty="0"/>
              <a:t>-Cardoso et al 2017</a:t>
            </a:r>
            <a:endParaRPr lang="en-DE" sz="1400" dirty="0"/>
          </a:p>
        </p:txBody>
      </p:sp>
      <p:sp>
        <p:nvSpPr>
          <p:cNvPr id="7" name="TextBox 6">
            <a:extLst>
              <a:ext uri="{FF2B5EF4-FFF2-40B4-BE49-F238E27FC236}">
                <a16:creationId xmlns:a16="http://schemas.microsoft.com/office/drawing/2014/main" id="{CDF5449E-6389-FE96-A2DA-F511D8235235}"/>
              </a:ext>
            </a:extLst>
          </p:cNvPr>
          <p:cNvSpPr txBox="1"/>
          <p:nvPr/>
        </p:nvSpPr>
        <p:spPr>
          <a:xfrm>
            <a:off x="1258676" y="215269"/>
            <a:ext cx="2361031" cy="369332"/>
          </a:xfrm>
          <a:prstGeom prst="rect">
            <a:avLst/>
          </a:prstGeom>
          <a:noFill/>
        </p:spPr>
        <p:txBody>
          <a:bodyPr wrap="none" rtlCol="0">
            <a:spAutoFit/>
          </a:bodyPr>
          <a:lstStyle/>
          <a:p>
            <a:r>
              <a:rPr lang="en-DE" dirty="0"/>
              <a:t>Northern elephant seal</a:t>
            </a:r>
          </a:p>
        </p:txBody>
      </p:sp>
      <p:sp>
        <p:nvSpPr>
          <p:cNvPr id="15" name="Rectangle 14">
            <a:extLst>
              <a:ext uri="{FF2B5EF4-FFF2-40B4-BE49-F238E27FC236}">
                <a16:creationId xmlns:a16="http://schemas.microsoft.com/office/drawing/2014/main" id="{9210C034-1BAF-5F51-D29B-FB6DA9297580}"/>
              </a:ext>
            </a:extLst>
          </p:cNvPr>
          <p:cNvSpPr/>
          <p:nvPr/>
        </p:nvSpPr>
        <p:spPr>
          <a:xfrm>
            <a:off x="8655040" y="4392708"/>
            <a:ext cx="928232" cy="165845"/>
          </a:xfrm>
          <a:prstGeom prst="rect">
            <a:avLst/>
          </a:prstGeom>
          <a:solidFill>
            <a:srgbClr val="00FD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ectangle 16">
            <a:extLst>
              <a:ext uri="{FF2B5EF4-FFF2-40B4-BE49-F238E27FC236}">
                <a16:creationId xmlns:a16="http://schemas.microsoft.com/office/drawing/2014/main" id="{20C80DEB-F5EE-6B70-1D81-6D1EAA09BC8E}"/>
              </a:ext>
            </a:extLst>
          </p:cNvPr>
          <p:cNvSpPr/>
          <p:nvPr/>
        </p:nvSpPr>
        <p:spPr>
          <a:xfrm>
            <a:off x="8655040" y="4572000"/>
            <a:ext cx="928232" cy="165845"/>
          </a:xfrm>
          <a:prstGeom prst="rect">
            <a:avLst/>
          </a:prstGeom>
          <a:solidFill>
            <a:srgbClr val="FF0BF1">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D9237801-0C95-9E3E-88B3-DF40777F9F86}"/>
              </a:ext>
            </a:extLst>
          </p:cNvPr>
          <p:cNvSpPr/>
          <p:nvPr/>
        </p:nvSpPr>
        <p:spPr>
          <a:xfrm>
            <a:off x="8672970" y="4764741"/>
            <a:ext cx="928232" cy="165845"/>
          </a:xfrm>
          <a:prstGeom prst="rect">
            <a:avLst/>
          </a:prstGeom>
          <a:solidFill>
            <a:srgbClr val="E8FF01">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D5E9A268-5819-8107-828B-BFB7A4B62EE2}"/>
              </a:ext>
            </a:extLst>
          </p:cNvPr>
          <p:cNvSpPr/>
          <p:nvPr/>
        </p:nvSpPr>
        <p:spPr>
          <a:xfrm>
            <a:off x="8664006" y="4217897"/>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30148A37-5F98-03B4-8BC3-BB9DCAA606FF}"/>
              </a:ext>
            </a:extLst>
          </p:cNvPr>
          <p:cNvSpPr/>
          <p:nvPr/>
        </p:nvSpPr>
        <p:spPr>
          <a:xfrm>
            <a:off x="8655040" y="3428698"/>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E4F845F5-A242-6330-5143-0DF3145E3072}"/>
              </a:ext>
            </a:extLst>
          </p:cNvPr>
          <p:cNvSpPr/>
          <p:nvPr/>
        </p:nvSpPr>
        <p:spPr>
          <a:xfrm>
            <a:off x="8672970" y="5387791"/>
            <a:ext cx="928232" cy="165845"/>
          </a:xfrm>
          <a:prstGeom prst="rect">
            <a:avLst/>
          </a:prstGeom>
          <a:solidFill>
            <a:srgbClr val="FF00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9B36B54F-B371-C5FA-A909-5558F1DD5CF4}"/>
              </a:ext>
            </a:extLst>
          </p:cNvPr>
          <p:cNvSpPr/>
          <p:nvPr/>
        </p:nvSpPr>
        <p:spPr>
          <a:xfrm>
            <a:off x="8672970" y="3244923"/>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C7239CF2-6B13-81A0-4D77-BBDCF15B9F5E}"/>
              </a:ext>
            </a:extLst>
          </p:cNvPr>
          <p:cNvSpPr/>
          <p:nvPr/>
        </p:nvSpPr>
        <p:spPr>
          <a:xfrm>
            <a:off x="8655040" y="2502944"/>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EA87944C-C6E4-0E69-E9EE-4CD0D70CA563}"/>
              </a:ext>
            </a:extLst>
          </p:cNvPr>
          <p:cNvSpPr/>
          <p:nvPr/>
        </p:nvSpPr>
        <p:spPr>
          <a:xfrm>
            <a:off x="8655040" y="2681932"/>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tangle 24">
            <a:extLst>
              <a:ext uri="{FF2B5EF4-FFF2-40B4-BE49-F238E27FC236}">
                <a16:creationId xmlns:a16="http://schemas.microsoft.com/office/drawing/2014/main" id="{DE9C8A8C-AE2A-7DCD-6338-74AB2712AD30}"/>
              </a:ext>
            </a:extLst>
          </p:cNvPr>
          <p:cNvSpPr/>
          <p:nvPr/>
        </p:nvSpPr>
        <p:spPr>
          <a:xfrm>
            <a:off x="8655040" y="2859288"/>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9CC3EFF5-F3A9-A249-64FC-9F23F9B2EE35}"/>
              </a:ext>
            </a:extLst>
          </p:cNvPr>
          <p:cNvSpPr/>
          <p:nvPr/>
        </p:nvSpPr>
        <p:spPr>
          <a:xfrm>
            <a:off x="8655040" y="1735971"/>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2633121B-9E3A-2358-6CDD-A0A02794CC1D}"/>
              </a:ext>
            </a:extLst>
          </p:cNvPr>
          <p:cNvSpPr/>
          <p:nvPr/>
        </p:nvSpPr>
        <p:spPr>
          <a:xfrm>
            <a:off x="8655040" y="1350336"/>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9EE4E5F3-E170-FC70-2695-465A49B24AB6}"/>
              </a:ext>
            </a:extLst>
          </p:cNvPr>
          <p:cNvSpPr/>
          <p:nvPr/>
        </p:nvSpPr>
        <p:spPr>
          <a:xfrm>
            <a:off x="8672970" y="2034386"/>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28">
            <a:extLst>
              <a:ext uri="{FF2B5EF4-FFF2-40B4-BE49-F238E27FC236}">
                <a16:creationId xmlns:a16="http://schemas.microsoft.com/office/drawing/2014/main" id="{F2B411E4-F0DC-B592-4397-F4F96D663643}"/>
              </a:ext>
            </a:extLst>
          </p:cNvPr>
          <p:cNvSpPr/>
          <p:nvPr/>
        </p:nvSpPr>
        <p:spPr>
          <a:xfrm>
            <a:off x="8679503" y="1553648"/>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8428530A-0E98-028C-61F7-465AB635CC96}"/>
              </a:ext>
            </a:extLst>
          </p:cNvPr>
          <p:cNvSpPr/>
          <p:nvPr/>
        </p:nvSpPr>
        <p:spPr>
          <a:xfrm>
            <a:off x="8655040" y="1155720"/>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460AA4C3-5D72-66D6-DE68-462C9B8F6D39}"/>
              </a:ext>
            </a:extLst>
          </p:cNvPr>
          <p:cNvSpPr/>
          <p:nvPr/>
        </p:nvSpPr>
        <p:spPr>
          <a:xfrm>
            <a:off x="6189802" y="584601"/>
            <a:ext cx="5379593" cy="3543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2AF8B95A-455D-3246-C110-33CB31C915B3}"/>
              </a:ext>
            </a:extLst>
          </p:cNvPr>
          <p:cNvPicPr>
            <a:picLocks noChangeAspect="1"/>
          </p:cNvPicPr>
          <p:nvPr/>
        </p:nvPicPr>
        <p:blipFill>
          <a:blip r:embed="rId6"/>
          <a:stretch>
            <a:fillRect/>
          </a:stretch>
        </p:blipFill>
        <p:spPr>
          <a:xfrm>
            <a:off x="5444503" y="5725850"/>
            <a:ext cx="6809854" cy="1095098"/>
          </a:xfrm>
          <a:prstGeom prst="rect">
            <a:avLst/>
          </a:prstGeom>
        </p:spPr>
      </p:pic>
    </p:spTree>
    <p:extLst>
      <p:ext uri="{BB962C8B-B14F-4D97-AF65-F5344CB8AC3E}">
        <p14:creationId xmlns:p14="http://schemas.microsoft.com/office/powerpoint/2010/main" val="23985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1"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sp>
        <p:nvSpPr>
          <p:cNvPr id="3" name="Content Placeholder 2">
            <a:extLst>
              <a:ext uri="{FF2B5EF4-FFF2-40B4-BE49-F238E27FC236}">
                <a16:creationId xmlns:a16="http://schemas.microsoft.com/office/drawing/2014/main" id="{2A81B38A-FB37-9D40-B7A4-BF8D54F620A4}"/>
              </a:ext>
            </a:extLst>
          </p:cNvPr>
          <p:cNvSpPr>
            <a:spLocks noGrp="1"/>
          </p:cNvSpPr>
          <p:nvPr>
            <p:ph idx="1"/>
          </p:nvPr>
        </p:nvSpPr>
        <p:spPr>
          <a:xfrm>
            <a:off x="156274" y="1208868"/>
            <a:ext cx="11197526" cy="1023554"/>
          </a:xfrm>
        </p:spPr>
        <p:txBody>
          <a:bodyPr>
            <a:normAutofit fontScale="92500" lnSpcReduction="20000"/>
          </a:bodyPr>
          <a:lstStyle/>
          <a:p>
            <a:r>
              <a:rPr lang="en-DE" sz="2400" dirty="0"/>
              <a:t>T</a:t>
            </a:r>
            <a:r>
              <a:rPr lang="en-US" sz="2400" dirty="0"/>
              <a:t>h</a:t>
            </a:r>
            <a:r>
              <a:rPr lang="en-DE" sz="2400" dirty="0"/>
              <a:t>e number of individuals that would produce the same amount of drift as the observed population</a:t>
            </a:r>
          </a:p>
          <a:p>
            <a:r>
              <a:rPr lang="en-DE" sz="2400" dirty="0"/>
              <a:t>In contrast to the census size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B85609D-5F91-30CA-DC1F-2B5ECA8383E7}"/>
                  </a:ext>
                </a:extLst>
              </p:cNvPr>
              <p:cNvSpPr txBox="1"/>
              <p:nvPr/>
            </p:nvSpPr>
            <p:spPr>
              <a:xfrm>
                <a:off x="4363144" y="4036114"/>
                <a:ext cx="1019382" cy="929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nary>
                            <m:naryPr>
                              <m:chr m:val="∑"/>
                              <m:ctrlPr>
                                <a:rPr lang="en-DE"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DE"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r>
                                    <a:rPr lang="en-US" sz="2400" i="1" baseline="-25000">
                                      <a:latin typeface="Cambria Math" panose="02040503050406030204" pitchFamily="18" charset="0"/>
                                    </a:rPr>
                                    <m:t>𝑖</m:t>
                                  </m:r>
                                </m:den>
                              </m:f>
                            </m:e>
                          </m:nary>
                        </m:den>
                      </m:f>
                    </m:oMath>
                  </m:oMathPara>
                </a14:m>
                <a:endParaRPr lang="en-DE" sz="2400" dirty="0"/>
              </a:p>
            </p:txBody>
          </p:sp>
        </mc:Choice>
        <mc:Fallback xmlns="">
          <p:sp>
            <p:nvSpPr>
              <p:cNvPr id="53" name="TextBox 52">
                <a:extLst>
                  <a:ext uri="{FF2B5EF4-FFF2-40B4-BE49-F238E27FC236}">
                    <a16:creationId xmlns:a16="http://schemas.microsoft.com/office/drawing/2014/main" id="{5B85609D-5F91-30CA-DC1F-2B5ECA8383E7}"/>
                  </a:ext>
                </a:extLst>
              </p:cNvPr>
              <p:cNvSpPr txBox="1">
                <a:spLocks noRot="1" noChangeAspect="1" noMove="1" noResize="1" noEditPoints="1" noAdjustHandles="1" noChangeArrowheads="1" noChangeShapeType="1" noTextEdit="1"/>
              </p:cNvSpPr>
              <p:nvPr/>
            </p:nvSpPr>
            <p:spPr>
              <a:xfrm>
                <a:off x="4363144" y="4036114"/>
                <a:ext cx="1019382" cy="929678"/>
              </a:xfrm>
              <a:prstGeom prst="rect">
                <a:avLst/>
              </a:prstGeom>
              <a:blipFill>
                <a:blip r:embed="rId3"/>
                <a:stretch>
                  <a:fillRect l="-50617" t="-17333" r="-2469" b="-90667"/>
                </a:stretch>
              </a:blipFill>
            </p:spPr>
            <p:txBody>
              <a:bodyPr/>
              <a:lstStyle/>
              <a:p>
                <a:r>
                  <a:rPr lang="en-DE">
                    <a:noFill/>
                  </a:rPr>
                  <a:t> </a:t>
                </a:r>
              </a:p>
            </p:txBody>
          </p:sp>
        </mc:Fallback>
      </mc:AlternateContent>
      <p:sp>
        <p:nvSpPr>
          <p:cNvPr id="54" name="TextBox 53">
            <a:extLst>
              <a:ext uri="{FF2B5EF4-FFF2-40B4-BE49-F238E27FC236}">
                <a16:creationId xmlns:a16="http://schemas.microsoft.com/office/drawing/2014/main" id="{24CE9F28-7AF2-23B4-D344-5C68261F05FE}"/>
              </a:ext>
            </a:extLst>
          </p:cNvPr>
          <p:cNvSpPr txBox="1"/>
          <p:nvPr/>
        </p:nvSpPr>
        <p:spPr>
          <a:xfrm>
            <a:off x="1882590" y="4322185"/>
            <a:ext cx="2178802" cy="461665"/>
          </a:xfrm>
          <a:prstGeom prst="rect">
            <a:avLst/>
          </a:prstGeom>
          <a:noFill/>
        </p:spPr>
        <p:txBody>
          <a:bodyPr wrap="none" rtlCol="0">
            <a:spAutoFit/>
          </a:bodyPr>
          <a:lstStyle/>
          <a:p>
            <a:r>
              <a:rPr lang="en-US" sz="2400" dirty="0"/>
              <a:t>H</a:t>
            </a:r>
            <a:r>
              <a:rPr lang="en-DE" sz="2400" dirty="0"/>
              <a:t>armonic mean</a:t>
            </a:r>
          </a:p>
        </p:txBody>
      </p:sp>
      <p:sp>
        <p:nvSpPr>
          <p:cNvPr id="55" name="TextBox 54">
            <a:extLst>
              <a:ext uri="{FF2B5EF4-FFF2-40B4-BE49-F238E27FC236}">
                <a16:creationId xmlns:a16="http://schemas.microsoft.com/office/drawing/2014/main" id="{16398F09-3DAA-2AF0-4BA2-73EF1EFA48FC}"/>
              </a:ext>
            </a:extLst>
          </p:cNvPr>
          <p:cNvSpPr txBox="1"/>
          <p:nvPr/>
        </p:nvSpPr>
        <p:spPr>
          <a:xfrm>
            <a:off x="2554733" y="2444917"/>
            <a:ext cx="5718681" cy="1015663"/>
          </a:xfrm>
          <a:prstGeom prst="rect">
            <a:avLst/>
          </a:prstGeom>
          <a:noFill/>
        </p:spPr>
        <p:txBody>
          <a:bodyPr wrap="none" rtlCol="0">
            <a:spAutoFit/>
          </a:bodyPr>
          <a:lstStyle/>
          <a:p>
            <a:pPr algn="ctr"/>
            <a:r>
              <a:rPr lang="en-DE" sz="2000" dirty="0"/>
              <a:t>Across 3 generations, population size of: 100, 10, 100</a:t>
            </a:r>
          </a:p>
          <a:p>
            <a:pPr algn="ctr"/>
            <a:endParaRPr lang="en-DE" sz="2000" dirty="0"/>
          </a:p>
          <a:p>
            <a:pPr algn="ctr"/>
            <a:r>
              <a:rPr lang="en-DE" sz="2000" dirty="0"/>
              <a:t>What is N</a:t>
            </a:r>
            <a:r>
              <a:rPr lang="en-DE" sz="2000" baseline="-25000" dirty="0"/>
              <a:t>e</a:t>
            </a:r>
            <a:r>
              <a:rPr lang="en-DE" sz="2000" dirty="0"/>
              <a: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3DD45AC-5570-38F6-CC2B-962315F41752}"/>
                  </a:ext>
                </a:extLst>
              </p:cNvPr>
              <p:cNvSpPr txBox="1"/>
              <p:nvPr/>
            </p:nvSpPr>
            <p:spPr>
              <a:xfrm>
                <a:off x="5684278" y="4080068"/>
                <a:ext cx="2699905" cy="103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num>
                        <m:den>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100</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100</m:t>
                                  </m:r>
                                </m:den>
                              </m:f>
                            </m:e>
                          </m:d>
                        </m:den>
                      </m:f>
                    </m:oMath>
                  </m:oMathPara>
                </a14:m>
                <a:endParaRPr lang="en-DE" sz="2400" dirty="0"/>
              </a:p>
            </p:txBody>
          </p:sp>
        </mc:Choice>
        <mc:Fallback xmlns="">
          <p:sp>
            <p:nvSpPr>
              <p:cNvPr id="56" name="TextBox 55">
                <a:extLst>
                  <a:ext uri="{FF2B5EF4-FFF2-40B4-BE49-F238E27FC236}">
                    <a16:creationId xmlns:a16="http://schemas.microsoft.com/office/drawing/2014/main" id="{E3DD45AC-5570-38F6-CC2B-962315F41752}"/>
                  </a:ext>
                </a:extLst>
              </p:cNvPr>
              <p:cNvSpPr txBox="1">
                <a:spLocks noRot="1" noChangeAspect="1" noMove="1" noResize="1" noEditPoints="1" noAdjustHandles="1" noChangeArrowheads="1" noChangeShapeType="1" noTextEdit="1"/>
              </p:cNvSpPr>
              <p:nvPr/>
            </p:nvSpPr>
            <p:spPr>
              <a:xfrm>
                <a:off x="5684278" y="4080068"/>
                <a:ext cx="2699905" cy="1031116"/>
              </a:xfrm>
              <a:prstGeom prst="rect">
                <a:avLst/>
              </a:prstGeom>
              <a:blipFill>
                <a:blip r:embed="rId4"/>
                <a:stretch>
                  <a:fillRect l="-939" t="-1220" b="-4878"/>
                </a:stretch>
              </a:blipFill>
            </p:spPr>
            <p:txBody>
              <a:bodyPr/>
              <a:lstStyle/>
              <a:p>
                <a:r>
                  <a:rPr lang="en-DE">
                    <a:noFill/>
                  </a:rPr>
                  <a:t> </a:t>
                </a:r>
              </a:p>
            </p:txBody>
          </p:sp>
        </mc:Fallback>
      </mc:AlternateContent>
      <p:sp>
        <p:nvSpPr>
          <p:cNvPr id="57" name="TextBox 56">
            <a:extLst>
              <a:ext uri="{FF2B5EF4-FFF2-40B4-BE49-F238E27FC236}">
                <a16:creationId xmlns:a16="http://schemas.microsoft.com/office/drawing/2014/main" id="{4917EE7D-01DC-3C90-0398-6CACD4495ABA}"/>
              </a:ext>
            </a:extLst>
          </p:cNvPr>
          <p:cNvSpPr txBox="1"/>
          <p:nvPr/>
        </p:nvSpPr>
        <p:spPr>
          <a:xfrm>
            <a:off x="5414073" y="5737789"/>
            <a:ext cx="1088760" cy="461665"/>
          </a:xfrm>
          <a:prstGeom prst="rect">
            <a:avLst/>
          </a:prstGeom>
          <a:noFill/>
        </p:spPr>
        <p:txBody>
          <a:bodyPr wrap="none" rtlCol="0">
            <a:spAutoFit/>
          </a:bodyPr>
          <a:lstStyle/>
          <a:p>
            <a:r>
              <a:rPr lang="en-DE" sz="2400" dirty="0"/>
              <a:t>N</a:t>
            </a:r>
            <a:r>
              <a:rPr lang="en-DE" sz="2400" baseline="-25000" dirty="0"/>
              <a:t>e</a:t>
            </a:r>
            <a:r>
              <a:rPr lang="en-DE" sz="2400" dirty="0"/>
              <a:t> = 25</a:t>
            </a:r>
          </a:p>
        </p:txBody>
      </p:sp>
      <p:sp>
        <p:nvSpPr>
          <p:cNvPr id="58" name="TextBox 57">
            <a:extLst>
              <a:ext uri="{FF2B5EF4-FFF2-40B4-BE49-F238E27FC236}">
                <a16:creationId xmlns:a16="http://schemas.microsoft.com/office/drawing/2014/main" id="{1BB6BC8E-40FA-F342-A5DC-A4A3FE34E201}"/>
              </a:ext>
            </a:extLst>
          </p:cNvPr>
          <p:cNvSpPr txBox="1"/>
          <p:nvPr/>
        </p:nvSpPr>
        <p:spPr>
          <a:xfrm>
            <a:off x="8861612" y="5828249"/>
            <a:ext cx="2885662" cy="461665"/>
          </a:xfrm>
          <a:prstGeom prst="rect">
            <a:avLst/>
          </a:prstGeom>
          <a:noFill/>
        </p:spPr>
        <p:txBody>
          <a:bodyPr wrap="none" rtlCol="0">
            <a:spAutoFit/>
          </a:bodyPr>
          <a:lstStyle/>
          <a:p>
            <a:r>
              <a:rPr lang="en-US" sz="2400" dirty="0"/>
              <a:t>A</a:t>
            </a:r>
            <a:r>
              <a:rPr lang="en-DE" sz="2400" dirty="0"/>
              <a:t>rithmetic mean = 70</a:t>
            </a:r>
          </a:p>
        </p:txBody>
      </p:sp>
    </p:spTree>
    <p:extLst>
      <p:ext uri="{BB962C8B-B14F-4D97-AF65-F5344CB8AC3E}">
        <p14:creationId xmlns:p14="http://schemas.microsoft.com/office/powerpoint/2010/main" val="7467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6" grpId="0"/>
      <p:bldP spid="57" grpId="0"/>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84FF-688C-D344-8356-876928E174CD}"/>
              </a:ext>
            </a:extLst>
          </p:cNvPr>
          <p:cNvSpPr>
            <a:spLocks noGrp="1"/>
          </p:cNvSpPr>
          <p:nvPr>
            <p:ph type="title"/>
          </p:nvPr>
        </p:nvSpPr>
        <p:spPr>
          <a:xfrm>
            <a:off x="0" y="18255"/>
            <a:ext cx="10515600" cy="1325563"/>
          </a:xfrm>
        </p:spPr>
        <p:txBody>
          <a:bodyPr/>
          <a:lstStyle/>
          <a:p>
            <a:r>
              <a:rPr lang="en-DE" dirty="0"/>
              <a:t>Darwin: 1809-1882</a:t>
            </a:r>
          </a:p>
        </p:txBody>
      </p:sp>
      <p:pic>
        <p:nvPicPr>
          <p:cNvPr id="46082" name="Picture 2">
            <a:extLst>
              <a:ext uri="{FF2B5EF4-FFF2-40B4-BE49-F238E27FC236}">
                <a16:creationId xmlns:a16="http://schemas.microsoft.com/office/drawing/2014/main" id="{03FFB916-BB4C-6148-8A65-D43D00128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8" y="2025307"/>
            <a:ext cx="6167820" cy="3083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87CE0-2245-194C-9802-1E046821280E}"/>
              </a:ext>
            </a:extLst>
          </p:cNvPr>
          <p:cNvSpPr txBox="1"/>
          <p:nvPr/>
        </p:nvSpPr>
        <p:spPr>
          <a:xfrm>
            <a:off x="293398" y="4687121"/>
            <a:ext cx="1159292" cy="369332"/>
          </a:xfrm>
          <a:prstGeom prst="rect">
            <a:avLst/>
          </a:prstGeom>
          <a:noFill/>
        </p:spPr>
        <p:txBody>
          <a:bodyPr wrap="none" rtlCol="0">
            <a:spAutoFit/>
          </a:bodyPr>
          <a:lstStyle/>
          <a:p>
            <a:r>
              <a:rPr lang="en-US" dirty="0"/>
              <a:t>© </a:t>
            </a:r>
            <a:r>
              <a:rPr lang="en-US" dirty="0" err="1"/>
              <a:t>Sémhur</a:t>
            </a:r>
            <a:endParaRPr lang="en-DE" dirty="0"/>
          </a:p>
        </p:txBody>
      </p:sp>
      <p:pic>
        <p:nvPicPr>
          <p:cNvPr id="46084" name="Picture 4">
            <a:extLst>
              <a:ext uri="{FF2B5EF4-FFF2-40B4-BE49-F238E27FC236}">
                <a16:creationId xmlns:a16="http://schemas.microsoft.com/office/drawing/2014/main" id="{E14635FD-3AF5-FD4B-9F2E-6DD82AE7F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443" y="1630554"/>
            <a:ext cx="4766713" cy="35968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547ECB-FA43-7A41-96B4-E8710FB458B4}"/>
              </a:ext>
            </a:extLst>
          </p:cNvPr>
          <p:cNvSpPr txBox="1"/>
          <p:nvPr/>
        </p:nvSpPr>
        <p:spPr>
          <a:xfrm>
            <a:off x="2159877" y="5227445"/>
            <a:ext cx="1471557" cy="369332"/>
          </a:xfrm>
          <a:prstGeom prst="rect">
            <a:avLst/>
          </a:prstGeom>
          <a:noFill/>
        </p:spPr>
        <p:txBody>
          <a:bodyPr wrap="none" rtlCol="0">
            <a:spAutoFit/>
          </a:bodyPr>
          <a:lstStyle/>
          <a:p>
            <a:r>
              <a:rPr lang="en-DE" dirty="0"/>
              <a:t>5 year voyage</a:t>
            </a:r>
          </a:p>
        </p:txBody>
      </p:sp>
    </p:spTree>
    <p:extLst>
      <p:ext uri="{BB962C8B-B14F-4D97-AF65-F5344CB8AC3E}">
        <p14:creationId xmlns:p14="http://schemas.microsoft.com/office/powerpoint/2010/main" val="394261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sp>
        <p:nvSpPr>
          <p:cNvPr id="8" name="TextBox 7">
            <a:extLst>
              <a:ext uri="{FF2B5EF4-FFF2-40B4-BE49-F238E27FC236}">
                <a16:creationId xmlns:a16="http://schemas.microsoft.com/office/drawing/2014/main" id="{796D7708-FBB5-ED0E-9D0D-8FB808F3052E}"/>
              </a:ext>
            </a:extLst>
          </p:cNvPr>
          <p:cNvSpPr txBox="1">
            <a:spLocks noChangeArrowheads="1"/>
          </p:cNvSpPr>
          <p:nvPr/>
        </p:nvSpPr>
        <p:spPr bwMode="auto">
          <a:xfrm>
            <a:off x="1160930" y="2406647"/>
            <a:ext cx="8991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FontTx/>
              <a:buNone/>
            </a:pPr>
            <a:r>
              <a:rPr lang="en-US" altLang="de-DE" sz="1600" dirty="0">
                <a:latin typeface="Arial" panose="020B0604020202020204" pitchFamily="34" charset="0"/>
              </a:rPr>
              <a:t>What else can affect </a:t>
            </a:r>
            <a:r>
              <a:rPr lang="en-US" altLang="de-DE" sz="1600" i="1" dirty="0">
                <a:latin typeface="Arial" panose="020B0604020202020204" pitchFamily="34" charset="0"/>
              </a:rPr>
              <a:t>N</a:t>
            </a:r>
            <a:r>
              <a:rPr lang="en-US" altLang="de-DE" sz="1600" i="1" baseline="-25000" dirty="0">
                <a:latin typeface="Arial" panose="020B0604020202020204" pitchFamily="34" charset="0"/>
              </a:rPr>
              <a:t>e</a:t>
            </a:r>
            <a:r>
              <a:rPr lang="en-US" altLang="de-DE" sz="1600" dirty="0">
                <a:latin typeface="Arial" panose="020B0604020202020204" pitchFamily="34" charset="0"/>
              </a:rPr>
              <a:t>?</a:t>
            </a:r>
          </a:p>
          <a:p>
            <a:pPr>
              <a:spcBef>
                <a:spcPct val="0"/>
              </a:spcBef>
              <a:spcAft>
                <a:spcPts val="1200"/>
              </a:spcAft>
              <a:buFontTx/>
              <a:buNone/>
            </a:pPr>
            <a:r>
              <a:rPr lang="en-US" altLang="de-DE" sz="1600" dirty="0">
                <a:latin typeface="Arial" panose="020B0604020202020204" pitchFamily="34" charset="0"/>
              </a:rPr>
              <a:t>  Uneven breeding sex ratios (the less frequent sex can be seen as an allelic bottleneck)</a:t>
            </a:r>
          </a:p>
        </p:txBody>
      </p:sp>
      <p:graphicFrame>
        <p:nvGraphicFramePr>
          <p:cNvPr id="9" name="Object 2">
            <a:extLst>
              <a:ext uri="{FF2B5EF4-FFF2-40B4-BE49-F238E27FC236}">
                <a16:creationId xmlns:a16="http://schemas.microsoft.com/office/drawing/2014/main" id="{D2E92FBA-9831-2A9B-83FE-C0CD2919B309}"/>
              </a:ext>
            </a:extLst>
          </p:cNvPr>
          <p:cNvGraphicFramePr>
            <a:graphicFrameLocks noChangeAspect="1"/>
          </p:cNvGraphicFramePr>
          <p:nvPr/>
        </p:nvGraphicFramePr>
        <p:xfrm>
          <a:off x="1692743" y="3341684"/>
          <a:ext cx="1727200" cy="755650"/>
        </p:xfrm>
        <a:graphic>
          <a:graphicData uri="http://schemas.openxmlformats.org/presentationml/2006/ole">
            <mc:AlternateContent xmlns:mc="http://schemas.openxmlformats.org/markup-compatibility/2006">
              <mc:Choice xmlns:v="urn:schemas-microsoft-com:vml" Requires="v">
                <p:oleObj name="Equation" r:id="rId3" imgW="16687800" imgH="7315200" progId="Equation.3">
                  <p:embed/>
                </p:oleObj>
              </mc:Choice>
              <mc:Fallback>
                <p:oleObj name="Equation" r:id="rId3" imgW="16687800" imgH="7315200" progId="Equation.3">
                  <p:embed/>
                  <p:pic>
                    <p:nvPicPr>
                      <p:cNvPr id="9" name="Object 2">
                        <a:extLst>
                          <a:ext uri="{FF2B5EF4-FFF2-40B4-BE49-F238E27FC236}">
                            <a16:creationId xmlns:a16="http://schemas.microsoft.com/office/drawing/2014/main" id="{D2E92FBA-9831-2A9B-83FE-C0CD2919B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743" y="3341684"/>
                        <a:ext cx="17272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a:extLst>
              <a:ext uri="{FF2B5EF4-FFF2-40B4-BE49-F238E27FC236}">
                <a16:creationId xmlns:a16="http://schemas.microsoft.com/office/drawing/2014/main" id="{853B2A96-2208-6919-9F47-B40ECEA5E4FA}"/>
              </a:ext>
            </a:extLst>
          </p:cNvPr>
          <p:cNvSpPr txBox="1">
            <a:spLocks noChangeArrowheads="1"/>
          </p:cNvSpPr>
          <p:nvPr/>
        </p:nvSpPr>
        <p:spPr bwMode="auto">
          <a:xfrm>
            <a:off x="3827930" y="3257547"/>
            <a:ext cx="66294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00"/>
              </a:spcAft>
              <a:buFontTx/>
              <a:buNone/>
            </a:pPr>
            <a:r>
              <a:rPr lang="en-US" altLang="de-DE" sz="1600" i="1">
                <a:latin typeface="Arial" panose="020B0604020202020204" pitchFamily="34" charset="0"/>
              </a:rPr>
              <a:t>N</a:t>
            </a:r>
            <a:r>
              <a:rPr lang="en-US" altLang="de-DE" sz="1600" i="1" baseline="-25000">
                <a:latin typeface="Arial" panose="020B0604020202020204" pitchFamily="34" charset="0"/>
              </a:rPr>
              <a:t>m</a:t>
            </a:r>
            <a:r>
              <a:rPr lang="en-US" altLang="de-DE" sz="1600">
                <a:latin typeface="Arial" panose="020B0604020202020204" pitchFamily="34" charset="0"/>
              </a:rPr>
              <a:t>: number of breeding males</a:t>
            </a:r>
          </a:p>
          <a:p>
            <a:pPr>
              <a:spcBef>
                <a:spcPct val="0"/>
              </a:spcBef>
              <a:spcAft>
                <a:spcPts val="100"/>
              </a:spcAft>
              <a:buFontTx/>
              <a:buNone/>
            </a:pPr>
            <a:r>
              <a:rPr lang="en-US" altLang="de-DE" sz="1600" i="1">
                <a:latin typeface="Arial" panose="020B0604020202020204" pitchFamily="34" charset="0"/>
              </a:rPr>
              <a:t>N</a:t>
            </a:r>
            <a:r>
              <a:rPr lang="en-US" altLang="de-DE" sz="1600" i="1" baseline="-25000">
                <a:latin typeface="Arial" panose="020B0604020202020204" pitchFamily="34" charset="0"/>
              </a:rPr>
              <a:t>f</a:t>
            </a:r>
            <a:r>
              <a:rPr lang="en-US" altLang="de-DE" sz="1600">
                <a:latin typeface="Arial" panose="020B0604020202020204" pitchFamily="34" charset="0"/>
              </a:rPr>
              <a:t>: number of breeding females</a:t>
            </a:r>
          </a:p>
          <a:p>
            <a:pPr>
              <a:spcBef>
                <a:spcPct val="0"/>
              </a:spcBef>
              <a:spcAft>
                <a:spcPts val="100"/>
              </a:spcAft>
              <a:buFontTx/>
              <a:buNone/>
            </a:pPr>
            <a:r>
              <a:rPr lang="en-US" altLang="de-DE" sz="1600">
                <a:latin typeface="Arial" panose="020B0604020202020204" pitchFamily="34" charset="0"/>
              </a:rPr>
              <a:t>All other assumptions of the Wright-Fisher model are met </a:t>
            </a:r>
          </a:p>
        </p:txBody>
      </p:sp>
      <p:grpSp>
        <p:nvGrpSpPr>
          <p:cNvPr id="11" name="Group 14">
            <a:extLst>
              <a:ext uri="{FF2B5EF4-FFF2-40B4-BE49-F238E27FC236}">
                <a16:creationId xmlns:a16="http://schemas.microsoft.com/office/drawing/2014/main" id="{D3D714D3-48D1-991A-6292-8B7F4EE420C3}"/>
              </a:ext>
            </a:extLst>
          </p:cNvPr>
          <p:cNvGrpSpPr>
            <a:grpSpLocks/>
          </p:cNvGrpSpPr>
          <p:nvPr/>
        </p:nvGrpSpPr>
        <p:grpSpPr bwMode="auto">
          <a:xfrm>
            <a:off x="1310155" y="4208459"/>
            <a:ext cx="8766175" cy="1830388"/>
            <a:chOff x="301352" y="4950767"/>
            <a:chExt cx="8766448" cy="1831033"/>
          </a:xfrm>
        </p:grpSpPr>
        <p:sp>
          <p:nvSpPr>
            <p:cNvPr id="12" name="TextBox 11">
              <a:extLst>
                <a:ext uri="{FF2B5EF4-FFF2-40B4-BE49-F238E27FC236}">
                  <a16:creationId xmlns:a16="http://schemas.microsoft.com/office/drawing/2014/main" id="{16072418-E70E-58CF-1865-1C2C04EE3F46}"/>
                </a:ext>
              </a:extLst>
            </p:cNvPr>
            <p:cNvSpPr txBox="1">
              <a:spLocks noChangeArrowheads="1"/>
            </p:cNvSpPr>
            <p:nvPr/>
          </p:nvSpPr>
          <p:spPr bwMode="auto">
            <a:xfrm>
              <a:off x="301352" y="4950767"/>
              <a:ext cx="5638800" cy="58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400"/>
                </a:spcAft>
                <a:buFontTx/>
                <a:buNone/>
              </a:pPr>
              <a:r>
                <a:rPr lang="en-US" altLang="de-DE" sz="1600" dirty="0">
                  <a:latin typeface="Arial" panose="020B0604020202020204" pitchFamily="34" charset="0"/>
                </a:rPr>
                <a:t>Example: southern elephant seals (</a:t>
              </a:r>
              <a:r>
                <a:rPr lang="en-US" altLang="de-DE" sz="1600" i="1" dirty="0">
                  <a:latin typeface="Arial" panose="020B0604020202020204" pitchFamily="34" charset="0"/>
                </a:rPr>
                <a:t>Mirounga </a:t>
              </a:r>
              <a:r>
                <a:rPr lang="en-US" altLang="de-DE" sz="1600" i="1" dirty="0" err="1">
                  <a:latin typeface="Arial" panose="020B0604020202020204" pitchFamily="34" charset="0"/>
                </a:rPr>
                <a:t>leonina</a:t>
              </a:r>
              <a:r>
                <a:rPr lang="en-US" altLang="de-DE" sz="1600" dirty="0">
                  <a:latin typeface="Arial" panose="020B0604020202020204" pitchFamily="34" charset="0"/>
                </a:rPr>
                <a:t>), Falkland Islands (</a:t>
              </a:r>
              <a:r>
                <a:rPr lang="en-US" altLang="de-DE" sz="1600" dirty="0" err="1">
                  <a:latin typeface="Arial" panose="020B0604020202020204" pitchFamily="34" charset="0"/>
                </a:rPr>
                <a:t>Fabiani</a:t>
              </a:r>
              <a:r>
                <a:rPr lang="en-US" altLang="de-DE" sz="1600" dirty="0">
                  <a:latin typeface="Arial" panose="020B0604020202020204" pitchFamily="34" charset="0"/>
                </a:rPr>
                <a:t> </a:t>
              </a:r>
              <a:r>
                <a:rPr lang="en-US" altLang="de-DE" sz="1600" i="1" dirty="0">
                  <a:latin typeface="Arial" panose="020B0604020202020204" pitchFamily="34" charset="0"/>
                </a:rPr>
                <a:t>et al</a:t>
              </a:r>
              <a:r>
                <a:rPr lang="en-US" altLang="de-DE" sz="1600" dirty="0">
                  <a:latin typeface="Arial" panose="020B0604020202020204" pitchFamily="34" charset="0"/>
                </a:rPr>
                <a:t>. 2004) </a:t>
              </a:r>
            </a:p>
          </p:txBody>
        </p:sp>
        <p:pic>
          <p:nvPicPr>
            <p:cNvPr id="13" name="Picture 12" descr="Mirounga_leonina.gif">
              <a:extLst>
                <a:ext uri="{FF2B5EF4-FFF2-40B4-BE49-F238E27FC236}">
                  <a16:creationId xmlns:a16="http://schemas.microsoft.com/office/drawing/2014/main" id="{923DD359-D0D5-EE1B-C779-E9DB1B5679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994275"/>
              <a:ext cx="26670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a:extLst>
              <a:ext uri="{FF2B5EF4-FFF2-40B4-BE49-F238E27FC236}">
                <a16:creationId xmlns:a16="http://schemas.microsoft.com/office/drawing/2014/main" id="{14A25D9B-9A2D-91EB-8270-F246268936A9}"/>
              </a:ext>
            </a:extLst>
          </p:cNvPr>
          <p:cNvSpPr txBox="1">
            <a:spLocks noChangeArrowheads="1"/>
          </p:cNvSpPr>
          <p:nvPr/>
        </p:nvSpPr>
        <p:spPr bwMode="auto">
          <a:xfrm>
            <a:off x="1454618" y="4827678"/>
            <a:ext cx="56388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00"/>
              </a:spcAft>
              <a:buFontTx/>
              <a:buNone/>
            </a:pPr>
            <a:r>
              <a:rPr lang="en-US" altLang="de-DE" sz="1700" i="1" dirty="0">
                <a:latin typeface="Arial" panose="020B0604020202020204" pitchFamily="34" charset="0"/>
              </a:rPr>
              <a:t>N = </a:t>
            </a:r>
            <a:r>
              <a:rPr lang="en-US" altLang="de-DE" sz="1700" dirty="0">
                <a:latin typeface="Arial" panose="020B0604020202020204" pitchFamily="34" charset="0"/>
              </a:rPr>
              <a:t>625</a:t>
            </a:r>
          </a:p>
          <a:p>
            <a:pPr>
              <a:spcBef>
                <a:spcPct val="0"/>
              </a:spcBef>
              <a:spcAft>
                <a:spcPts val="100"/>
              </a:spcAft>
              <a:buFontTx/>
              <a:buNone/>
            </a:pPr>
            <a:r>
              <a:rPr lang="en-US" altLang="de-DE" sz="1700" i="1" dirty="0">
                <a:latin typeface="Arial" panose="020B0604020202020204" pitchFamily="34" charset="0"/>
              </a:rPr>
              <a:t>N</a:t>
            </a:r>
            <a:r>
              <a:rPr lang="en-US" altLang="de-DE" sz="1700" i="1" baseline="-25000" dirty="0">
                <a:latin typeface="Arial" panose="020B0604020202020204" pitchFamily="34" charset="0"/>
              </a:rPr>
              <a:t>m</a:t>
            </a:r>
            <a:r>
              <a:rPr lang="en-US" altLang="de-DE" sz="1700" dirty="0">
                <a:latin typeface="Arial" panose="020B0604020202020204" pitchFamily="34" charset="0"/>
              </a:rPr>
              <a:t> = 21 (estimated using microsatellite markers)</a:t>
            </a:r>
          </a:p>
          <a:p>
            <a:pPr>
              <a:spcBef>
                <a:spcPct val="0"/>
              </a:spcBef>
              <a:spcAft>
                <a:spcPts val="100"/>
              </a:spcAft>
              <a:buFontTx/>
              <a:buNone/>
            </a:pPr>
            <a:r>
              <a:rPr lang="en-US" altLang="de-DE" sz="1700" i="1" dirty="0" err="1">
                <a:latin typeface="Arial" panose="020B0604020202020204" pitchFamily="34" charset="0"/>
              </a:rPr>
              <a:t>N</a:t>
            </a:r>
            <a:r>
              <a:rPr lang="en-US" altLang="de-DE" sz="1700" i="1" baseline="-25000" dirty="0" err="1">
                <a:latin typeface="Arial" panose="020B0604020202020204" pitchFamily="34" charset="0"/>
              </a:rPr>
              <a:t>f</a:t>
            </a:r>
            <a:r>
              <a:rPr lang="en-US" altLang="de-DE" sz="1700" dirty="0">
                <a:latin typeface="Arial" panose="020B0604020202020204" pitchFamily="34" charset="0"/>
              </a:rPr>
              <a:t> = 550</a:t>
            </a:r>
          </a:p>
          <a:p>
            <a:pPr>
              <a:spcBef>
                <a:spcPct val="0"/>
              </a:spcBef>
              <a:spcAft>
                <a:spcPts val="100"/>
              </a:spcAft>
              <a:buFontTx/>
              <a:buNone/>
            </a:pPr>
            <a:r>
              <a:rPr lang="en-US" altLang="de-DE" sz="1700" i="1" dirty="0">
                <a:latin typeface="Arial" panose="020B0604020202020204" pitchFamily="34" charset="0"/>
              </a:rPr>
              <a:t>N</a:t>
            </a:r>
            <a:r>
              <a:rPr lang="en-US" altLang="de-DE" sz="1700" i="1" baseline="-25000" dirty="0">
                <a:latin typeface="Arial" panose="020B0604020202020204" pitchFamily="34" charset="0"/>
              </a:rPr>
              <a:t>e</a:t>
            </a:r>
            <a:r>
              <a:rPr lang="en-US" altLang="de-DE" sz="1700" dirty="0">
                <a:latin typeface="Arial" panose="020B0604020202020204" pitchFamily="34" charset="0"/>
              </a:rPr>
              <a:t> = 80.9</a:t>
            </a:r>
          </a:p>
        </p:txBody>
      </p:sp>
      <p:sp>
        <p:nvSpPr>
          <p:cNvPr id="17" name="Content Placeholder 2">
            <a:extLst>
              <a:ext uri="{FF2B5EF4-FFF2-40B4-BE49-F238E27FC236}">
                <a16:creationId xmlns:a16="http://schemas.microsoft.com/office/drawing/2014/main" id="{EBA1622F-DF05-21BB-1978-A48314406A9E}"/>
              </a:ext>
            </a:extLst>
          </p:cNvPr>
          <p:cNvSpPr txBox="1">
            <a:spLocks/>
          </p:cNvSpPr>
          <p:nvPr/>
        </p:nvSpPr>
        <p:spPr>
          <a:xfrm>
            <a:off x="276764" y="1174382"/>
            <a:ext cx="11197526" cy="1023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What can influence N</a:t>
            </a:r>
            <a:r>
              <a:rPr lang="en-US" sz="2400" baseline="-25000" dirty="0"/>
              <a:t>e</a:t>
            </a:r>
            <a:r>
              <a:rPr lang="en-US" sz="2400" dirty="0"/>
              <a:t>?</a:t>
            </a:r>
          </a:p>
          <a:p>
            <a:pPr lvl="1"/>
            <a:r>
              <a:rPr lang="en-US" sz="2000" dirty="0"/>
              <a:t>Change in population size; variance in reproductive success; unequal sex ratio…</a:t>
            </a:r>
          </a:p>
          <a:p>
            <a:endParaRPr lang="en-DE" sz="2400" dirty="0"/>
          </a:p>
        </p:txBody>
      </p:sp>
    </p:spTree>
    <p:extLst>
      <p:ext uri="{BB962C8B-B14F-4D97-AF65-F5344CB8AC3E}">
        <p14:creationId xmlns:p14="http://schemas.microsoft.com/office/powerpoint/2010/main" val="22356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10">
                                            <p:txEl>
                                              <p:pRg st="1" end="1"/>
                                            </p:txEl>
                                          </p:spTgt>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 nodeType="clickEffect">
                                  <p:stCondLst>
                                    <p:cond delay="0"/>
                                  </p:stCondLst>
                                  <p:childTnLst>
                                    <p:set>
                                      <p:cBhvr>
                                        <p:cTn id="68" dur="1" fill="hold">
                                          <p:stCondLst>
                                            <p:cond delay="0"/>
                                          </p:stCondLst>
                                        </p:cTn>
                                        <p:tgtEl>
                                          <p:spTgt spid="14">
                                            <p:txEl>
                                              <p:pRg st="0" end="0"/>
                                            </p:txEl>
                                          </p:spTgt>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4">
                                            <p:txEl>
                                              <p:pRg st="1" end="1"/>
                                            </p:txEl>
                                          </p:spTgt>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14">
                                            <p:txEl>
                                              <p:pRg st="2" end="2"/>
                                            </p:txEl>
                                          </p:spTgt>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allAtOnce"/>
      <p:bldP spid="10" grpId="1" build="allAtOnce"/>
      <p:bldP spid="14" grpId="0" build="p"/>
      <p:bldP spid="14" grpI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FA0CE6DF-F929-C98B-784A-4A04B39CEB29}"/>
              </a:ext>
            </a:extLst>
          </p:cNvPr>
          <p:cNvGrpSpPr>
            <a:grpSpLocks/>
          </p:cNvGrpSpPr>
          <p:nvPr/>
        </p:nvGrpSpPr>
        <p:grpSpPr bwMode="auto">
          <a:xfrm>
            <a:off x="392206" y="3370045"/>
            <a:ext cx="4038600" cy="3046412"/>
            <a:chOff x="35496" y="3734927"/>
            <a:chExt cx="4038600" cy="3046873"/>
          </a:xfrm>
        </p:grpSpPr>
        <p:pic>
          <p:nvPicPr>
            <p:cNvPr id="49156" name="Picture 11" descr="Hauser_Carvalho.png">
              <a:extLst>
                <a:ext uri="{FF2B5EF4-FFF2-40B4-BE49-F238E27FC236}">
                  <a16:creationId xmlns:a16="http://schemas.microsoft.com/office/drawing/2014/main" id="{F62F308D-CB25-F4AA-ECCC-78D83808BA50}"/>
                </a:ext>
              </a:extLst>
            </p:cNvPr>
            <p:cNvPicPr>
              <a:picLocks noChangeAspect="1"/>
            </p:cNvPicPr>
            <p:nvPr/>
          </p:nvPicPr>
          <p:blipFill>
            <a:blip r:embed="rId3">
              <a:extLst>
                <a:ext uri="{28A0092B-C50C-407E-A947-70E740481C1C}">
                  <a14:useLocalDpi xmlns:a14="http://schemas.microsoft.com/office/drawing/2010/main" val="0"/>
                </a:ext>
              </a:extLst>
            </a:blip>
            <a:srcRect t="7845" b="5231"/>
            <a:stretch>
              <a:fillRect/>
            </a:stretch>
          </p:blipFill>
          <p:spPr bwMode="auto">
            <a:xfrm>
              <a:off x="76200" y="4343400"/>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14">
              <a:extLst>
                <a:ext uri="{FF2B5EF4-FFF2-40B4-BE49-F238E27FC236}">
                  <a16:creationId xmlns:a16="http://schemas.microsoft.com/office/drawing/2014/main" id="{FF6A96E4-E7DC-8EC5-4FD7-D69AECF006FE}"/>
                </a:ext>
              </a:extLst>
            </p:cNvPr>
            <p:cNvSpPr txBox="1">
              <a:spLocks noChangeArrowheads="1"/>
            </p:cNvSpPr>
            <p:nvPr/>
          </p:nvSpPr>
          <p:spPr bwMode="auto">
            <a:xfrm>
              <a:off x="35496" y="3734927"/>
              <a:ext cx="4038600" cy="34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300"/>
                </a:spcAft>
                <a:buNone/>
              </a:pPr>
              <a:r>
                <a:rPr lang="en-US" altLang="de-DE" sz="1600" dirty="0">
                  <a:latin typeface="Arial" panose="020B0604020202020204" pitchFamily="34" charset="0"/>
                </a:rPr>
                <a:t>Decreases with increasing population size</a:t>
              </a:r>
            </a:p>
          </p:txBody>
        </p:sp>
      </p:grpSp>
      <p:pic>
        <p:nvPicPr>
          <p:cNvPr id="6146" name="Picture 2" descr="Details are in the caption following the image">
            <a:extLst>
              <a:ext uri="{FF2B5EF4-FFF2-40B4-BE49-F238E27FC236}">
                <a16:creationId xmlns:a16="http://schemas.microsoft.com/office/drawing/2014/main" id="{1C3F446F-620F-CA02-BF08-2AF39C761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373" y="3370045"/>
            <a:ext cx="4826000"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0772C6-1630-F06E-3231-6A3B36394528}"/>
              </a:ext>
            </a:extLst>
          </p:cNvPr>
          <p:cNvSpPr txBox="1"/>
          <p:nvPr/>
        </p:nvSpPr>
        <p:spPr>
          <a:xfrm>
            <a:off x="7113436" y="6546939"/>
            <a:ext cx="2638992" cy="369332"/>
          </a:xfrm>
          <a:prstGeom prst="rect">
            <a:avLst/>
          </a:prstGeom>
          <a:noFill/>
        </p:spPr>
        <p:txBody>
          <a:bodyPr wrap="none" rtlCol="0">
            <a:spAutoFit/>
          </a:bodyPr>
          <a:lstStyle/>
          <a:p>
            <a:r>
              <a:rPr lang="en-DE" dirty="0"/>
              <a:t>Palstra and Ruzzante 2008</a:t>
            </a:r>
          </a:p>
        </p:txBody>
      </p:sp>
      <p:sp>
        <p:nvSpPr>
          <p:cNvPr id="4" name="TextBox 3">
            <a:extLst>
              <a:ext uri="{FF2B5EF4-FFF2-40B4-BE49-F238E27FC236}">
                <a16:creationId xmlns:a16="http://schemas.microsoft.com/office/drawing/2014/main" id="{ECEDBC92-BC44-A0DD-B9A2-E6C0A73713D9}"/>
              </a:ext>
            </a:extLst>
          </p:cNvPr>
          <p:cNvSpPr txBox="1"/>
          <p:nvPr/>
        </p:nvSpPr>
        <p:spPr>
          <a:xfrm>
            <a:off x="1056006" y="6434449"/>
            <a:ext cx="2710999" cy="369332"/>
          </a:xfrm>
          <a:prstGeom prst="rect">
            <a:avLst/>
          </a:prstGeom>
          <a:noFill/>
        </p:spPr>
        <p:txBody>
          <a:bodyPr wrap="none" rtlCol="0">
            <a:spAutoFit/>
          </a:bodyPr>
          <a:lstStyle/>
          <a:p>
            <a:r>
              <a:rPr lang="en-US" altLang="de-DE" dirty="0">
                <a:latin typeface="Arial" panose="020B0604020202020204" pitchFamily="34" charset="0"/>
              </a:rPr>
              <a:t>Hauser &amp; Carvalho 2008</a:t>
            </a:r>
            <a:endParaRPr lang="en-DE" dirty="0"/>
          </a:p>
        </p:txBody>
      </p:sp>
      <p:sp>
        <p:nvSpPr>
          <p:cNvPr id="5" name="Title 4">
            <a:extLst>
              <a:ext uri="{FF2B5EF4-FFF2-40B4-BE49-F238E27FC236}">
                <a16:creationId xmlns:a16="http://schemas.microsoft.com/office/drawing/2014/main" id="{E8785858-95D7-BBFF-BBF9-E73258586ABE}"/>
              </a:ext>
            </a:extLst>
          </p:cNvPr>
          <p:cNvSpPr>
            <a:spLocks noGrp="1"/>
          </p:cNvSpPr>
          <p:nvPr>
            <p:ph type="title"/>
          </p:nvPr>
        </p:nvSpPr>
        <p:spPr>
          <a:xfrm>
            <a:off x="138953" y="-9479"/>
            <a:ext cx="10515600" cy="1325563"/>
          </a:xfrm>
        </p:spPr>
        <p:txBody>
          <a:bodyPr/>
          <a:lstStyle/>
          <a:p>
            <a:r>
              <a:rPr lang="en-US" altLang="de-DE" i="1" dirty="0"/>
              <a:t>N</a:t>
            </a:r>
            <a:r>
              <a:rPr lang="en-US" altLang="de-DE" i="1" baseline="-25000" dirty="0"/>
              <a:t>e</a:t>
            </a:r>
            <a:r>
              <a:rPr lang="en-US" altLang="de-DE" dirty="0"/>
              <a:t>/</a:t>
            </a:r>
            <a:r>
              <a:rPr lang="en-US" altLang="de-DE" i="1" dirty="0"/>
              <a:t>N </a:t>
            </a:r>
            <a:r>
              <a:rPr lang="en-US" altLang="de-DE" dirty="0"/>
              <a:t>estimates in wild populations:</a:t>
            </a:r>
            <a:endParaRPr lang="en-DE" dirty="0"/>
          </a:p>
        </p:txBody>
      </p:sp>
      <p:sp>
        <p:nvSpPr>
          <p:cNvPr id="6" name="Content Placeholder 5">
            <a:extLst>
              <a:ext uri="{FF2B5EF4-FFF2-40B4-BE49-F238E27FC236}">
                <a16:creationId xmlns:a16="http://schemas.microsoft.com/office/drawing/2014/main" id="{3293056F-AF6F-00F1-7D09-9744F454839C}"/>
              </a:ext>
            </a:extLst>
          </p:cNvPr>
          <p:cNvSpPr>
            <a:spLocks noGrp="1"/>
          </p:cNvSpPr>
          <p:nvPr>
            <p:ph idx="1"/>
          </p:nvPr>
        </p:nvSpPr>
        <p:spPr>
          <a:xfrm>
            <a:off x="432910" y="1035424"/>
            <a:ext cx="10920890" cy="5141539"/>
          </a:xfrm>
        </p:spPr>
        <p:txBody>
          <a:bodyPr>
            <a:normAutofit/>
          </a:bodyPr>
          <a:lstStyle/>
          <a:p>
            <a:pPr>
              <a:lnSpc>
                <a:spcPct val="110000"/>
              </a:lnSpc>
              <a:spcBef>
                <a:spcPct val="0"/>
              </a:spcBef>
              <a:spcAft>
                <a:spcPts val="1200"/>
              </a:spcAft>
            </a:pPr>
            <a:r>
              <a:rPr lang="en-US" altLang="de-DE" sz="2400" dirty="0"/>
              <a:t>In fish, a 100’s to 10,000’s typical for N</a:t>
            </a:r>
            <a:r>
              <a:rPr lang="en-US" altLang="de-DE" sz="2400" baseline="-25000" dirty="0"/>
              <a:t>e</a:t>
            </a:r>
          </a:p>
          <a:p>
            <a:pPr>
              <a:lnSpc>
                <a:spcPct val="110000"/>
              </a:lnSpc>
              <a:spcBef>
                <a:spcPct val="0"/>
              </a:spcBef>
              <a:spcAft>
                <a:spcPts val="1200"/>
              </a:spcAft>
            </a:pPr>
            <a:r>
              <a:rPr lang="en-US" altLang="de-DE" sz="2400" i="1" dirty="0"/>
              <a:t>N</a:t>
            </a:r>
            <a:r>
              <a:rPr lang="en-US" altLang="de-DE" sz="2400" i="1" baseline="-25000" dirty="0"/>
              <a:t>e</a:t>
            </a:r>
            <a:r>
              <a:rPr lang="en-US" altLang="de-DE" sz="2400" dirty="0"/>
              <a:t>/</a:t>
            </a:r>
            <a:r>
              <a:rPr lang="en-US" altLang="de-DE" sz="2400" i="1" dirty="0"/>
              <a:t>N </a:t>
            </a:r>
            <a:r>
              <a:rPr lang="en-US" altLang="de-DE" sz="2400" dirty="0"/>
              <a:t>estimates: </a:t>
            </a:r>
            <a:r>
              <a:rPr lang="en-US" altLang="de-DE" dirty="0"/>
              <a:t>~0.1 (Frankham 1995)</a:t>
            </a:r>
            <a:endParaRPr lang="en-US" altLang="de-DE" i="1" dirty="0"/>
          </a:p>
          <a:p>
            <a:pPr>
              <a:lnSpc>
                <a:spcPct val="110000"/>
              </a:lnSpc>
              <a:spcBef>
                <a:spcPct val="0"/>
              </a:spcBef>
              <a:spcAft>
                <a:spcPts val="1200"/>
              </a:spcAft>
            </a:pPr>
            <a:r>
              <a:rPr lang="en-US" altLang="de-DE" sz="2400" i="1" dirty="0"/>
              <a:t>N</a:t>
            </a:r>
            <a:r>
              <a:rPr lang="en-US" altLang="de-DE" sz="2400" i="1" baseline="-25000" dirty="0"/>
              <a:t>e</a:t>
            </a:r>
            <a:r>
              <a:rPr lang="en-US" altLang="de-DE" sz="2400" dirty="0"/>
              <a:t>/</a:t>
            </a:r>
            <a:r>
              <a:rPr lang="en-US" altLang="de-DE" sz="2400" i="1" dirty="0"/>
              <a:t>N </a:t>
            </a:r>
            <a:r>
              <a:rPr lang="en-US" altLang="de-DE" sz="2400" dirty="0"/>
              <a:t>estimates in </a:t>
            </a:r>
            <a:r>
              <a:rPr lang="en-US" altLang="de-DE" sz="2400" i="1" dirty="0"/>
              <a:t>marine </a:t>
            </a:r>
            <a:r>
              <a:rPr lang="en-US" altLang="de-DE" sz="2400" dirty="0"/>
              <a:t>populations</a:t>
            </a:r>
          </a:p>
          <a:p>
            <a:pPr lvl="1">
              <a:lnSpc>
                <a:spcPct val="110000"/>
              </a:lnSpc>
              <a:spcBef>
                <a:spcPct val="0"/>
              </a:spcBef>
              <a:spcAft>
                <a:spcPts val="1200"/>
              </a:spcAft>
            </a:pPr>
            <a:r>
              <a:rPr lang="en-US" altLang="de-DE" sz="2000" dirty="0"/>
              <a:t>0.01 – 0.000001 (Hauser &amp; Carvalho 2008)</a:t>
            </a:r>
            <a:endParaRPr lang="en-D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27B88F89-8991-7F14-91E1-C5C7BA24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19" y="1344705"/>
            <a:ext cx="7130135" cy="47199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AE0F21-C479-32E7-49D2-D0F959570029}"/>
              </a:ext>
            </a:extLst>
          </p:cNvPr>
          <p:cNvSpPr txBox="1"/>
          <p:nvPr/>
        </p:nvSpPr>
        <p:spPr>
          <a:xfrm>
            <a:off x="4410635" y="6488668"/>
            <a:ext cx="1933543" cy="369332"/>
          </a:xfrm>
          <a:prstGeom prst="rect">
            <a:avLst/>
          </a:prstGeom>
          <a:noFill/>
        </p:spPr>
        <p:txBody>
          <a:bodyPr wrap="none" rtlCol="0">
            <a:spAutoFit/>
          </a:bodyPr>
          <a:lstStyle/>
          <a:p>
            <a:r>
              <a:rPr lang="en-DE" dirty="0"/>
              <a:t>Bufflao 2021, eLife</a:t>
            </a:r>
          </a:p>
        </p:txBody>
      </p:sp>
      <p:sp>
        <p:nvSpPr>
          <p:cNvPr id="6" name="TextBox 5">
            <a:extLst>
              <a:ext uri="{FF2B5EF4-FFF2-40B4-BE49-F238E27FC236}">
                <a16:creationId xmlns:a16="http://schemas.microsoft.com/office/drawing/2014/main" id="{D05FFCE3-A301-34ED-C205-EC6EC8F5B7A7}"/>
              </a:ext>
            </a:extLst>
          </p:cNvPr>
          <p:cNvSpPr txBox="1"/>
          <p:nvPr/>
        </p:nvSpPr>
        <p:spPr>
          <a:xfrm>
            <a:off x="3023588" y="331712"/>
            <a:ext cx="6144824" cy="461665"/>
          </a:xfrm>
          <a:prstGeom prst="rect">
            <a:avLst/>
          </a:prstGeom>
          <a:noFill/>
        </p:spPr>
        <p:txBody>
          <a:bodyPr wrap="none" rtlCol="0">
            <a:spAutoFit/>
          </a:bodyPr>
          <a:lstStyle/>
          <a:p>
            <a:r>
              <a:rPr lang="en-DE" sz="2400" dirty="0"/>
              <a:t>N</a:t>
            </a:r>
            <a:r>
              <a:rPr lang="en-DE" sz="2400" baseline="-25000" dirty="0"/>
              <a:t>e</a:t>
            </a:r>
            <a:r>
              <a:rPr lang="en-DE" sz="2400" dirty="0"/>
              <a:t>/diversity does not scale with population size</a:t>
            </a:r>
          </a:p>
        </p:txBody>
      </p:sp>
    </p:spTree>
    <p:extLst>
      <p:ext uri="{BB962C8B-B14F-4D97-AF65-F5344CB8AC3E}">
        <p14:creationId xmlns:p14="http://schemas.microsoft.com/office/powerpoint/2010/main" val="4034096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A28-4085-7518-4BF2-4F156A33FD8B}"/>
              </a:ext>
            </a:extLst>
          </p:cNvPr>
          <p:cNvSpPr>
            <a:spLocks noGrp="1"/>
          </p:cNvSpPr>
          <p:nvPr>
            <p:ph type="title"/>
          </p:nvPr>
        </p:nvSpPr>
        <p:spPr>
          <a:xfrm>
            <a:off x="0" y="50381"/>
            <a:ext cx="10515600" cy="1325563"/>
          </a:xfrm>
        </p:spPr>
        <p:txBody>
          <a:bodyPr>
            <a:normAutofit fontScale="90000"/>
          </a:bodyPr>
          <a:lstStyle/>
          <a:p>
            <a:r>
              <a:rPr lang="en-US" altLang="de-DE" sz="4000" i="1" dirty="0"/>
              <a:t>Why are N</a:t>
            </a:r>
            <a:r>
              <a:rPr lang="en-US" altLang="de-DE" sz="4000" i="1" baseline="-25000" dirty="0"/>
              <a:t>e</a:t>
            </a:r>
            <a:r>
              <a:rPr lang="en-US" altLang="de-DE" sz="4000" dirty="0"/>
              <a:t>/</a:t>
            </a:r>
            <a:r>
              <a:rPr lang="en-US" altLang="de-DE" sz="4000" i="1" dirty="0"/>
              <a:t>N </a:t>
            </a:r>
            <a:r>
              <a:rPr lang="en-US" altLang="de-DE" sz="4000" dirty="0"/>
              <a:t>estimates so low in marine populations?</a:t>
            </a:r>
            <a:br>
              <a:rPr lang="en-US" altLang="de-DE" dirty="0">
                <a:latin typeface="Arial" panose="020B0604020202020204" pitchFamily="34" charset="0"/>
              </a:rPr>
            </a:br>
            <a:endParaRPr lang="en-DE" dirty="0"/>
          </a:p>
        </p:txBody>
      </p:sp>
      <p:sp>
        <p:nvSpPr>
          <p:cNvPr id="3" name="Content Placeholder 2">
            <a:extLst>
              <a:ext uri="{FF2B5EF4-FFF2-40B4-BE49-F238E27FC236}">
                <a16:creationId xmlns:a16="http://schemas.microsoft.com/office/drawing/2014/main" id="{15255DFF-9275-5CBF-519D-F30E8B89F973}"/>
              </a:ext>
            </a:extLst>
          </p:cNvPr>
          <p:cNvSpPr>
            <a:spLocks noGrp="1"/>
          </p:cNvSpPr>
          <p:nvPr>
            <p:ph idx="1"/>
          </p:nvPr>
        </p:nvSpPr>
        <p:spPr>
          <a:xfrm>
            <a:off x="510988" y="1035424"/>
            <a:ext cx="10842812" cy="5141539"/>
          </a:xfrm>
        </p:spPr>
        <p:txBody>
          <a:bodyPr>
            <a:normAutofit fontScale="85000" lnSpcReduction="20000"/>
          </a:bodyPr>
          <a:lstStyle/>
          <a:p>
            <a:pPr>
              <a:lnSpc>
                <a:spcPct val="110000"/>
              </a:lnSpc>
              <a:spcBef>
                <a:spcPct val="0"/>
              </a:spcBef>
              <a:spcAft>
                <a:spcPts val="300"/>
              </a:spcAft>
            </a:pPr>
            <a:r>
              <a:rPr lang="en-US" altLang="de-DE" dirty="0">
                <a:latin typeface="Arial" panose="020B0604020202020204" pitchFamily="34" charset="0"/>
              </a:rPr>
              <a:t>Publication bias?</a:t>
            </a:r>
          </a:p>
          <a:p>
            <a:pPr lvl="1">
              <a:lnSpc>
                <a:spcPct val="110000"/>
              </a:lnSpc>
              <a:spcBef>
                <a:spcPct val="0"/>
              </a:spcBef>
              <a:spcAft>
                <a:spcPts val="300"/>
              </a:spcAft>
            </a:pPr>
            <a:r>
              <a:rPr lang="en-US" altLang="de-DE" dirty="0">
                <a:latin typeface="Arial" panose="020B0604020202020204" pitchFamily="34" charset="0"/>
              </a:rPr>
              <a:t>Difficult to obtain finite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 estimates for large populations</a:t>
            </a:r>
          </a:p>
          <a:p>
            <a:pPr>
              <a:lnSpc>
                <a:spcPct val="110000"/>
              </a:lnSpc>
              <a:spcBef>
                <a:spcPct val="0"/>
              </a:spcBef>
              <a:spcAft>
                <a:spcPts val="300"/>
              </a:spcAft>
            </a:pPr>
            <a:r>
              <a:rPr lang="en-US" altLang="de-DE" dirty="0">
                <a:latin typeface="Arial" panose="020B0604020202020204" pitchFamily="34" charset="0"/>
              </a:rPr>
              <a:t>Fluctuations in population sizes?</a:t>
            </a:r>
          </a:p>
          <a:p>
            <a:pPr lvl="1">
              <a:lnSpc>
                <a:spcPct val="110000"/>
              </a:lnSpc>
              <a:spcBef>
                <a:spcPct val="0"/>
              </a:spcBef>
              <a:spcAft>
                <a:spcPts val="300"/>
              </a:spcAft>
            </a:pPr>
            <a:r>
              <a:rPr lang="en-US" altLang="de-DE" dirty="0">
                <a:latin typeface="Arial" panose="020B0604020202020204" pitchFamily="34" charset="0"/>
              </a:rPr>
              <a:t>Yes, but some of the methods used apply to the short-term N</a:t>
            </a:r>
            <a:r>
              <a:rPr lang="en-US" altLang="de-DE" baseline="-25000" dirty="0">
                <a:latin typeface="Arial" panose="020B0604020202020204" pitchFamily="34" charset="0"/>
              </a:rPr>
              <a:t>e</a:t>
            </a:r>
          </a:p>
          <a:p>
            <a:pPr>
              <a:lnSpc>
                <a:spcPct val="110000"/>
              </a:lnSpc>
              <a:spcBef>
                <a:spcPct val="0"/>
              </a:spcBef>
              <a:spcAft>
                <a:spcPts val="300"/>
              </a:spcAft>
            </a:pPr>
            <a:r>
              <a:rPr lang="en-US" altLang="de-DE" dirty="0">
                <a:latin typeface="Arial" panose="020B0604020202020204" pitchFamily="34" charset="0"/>
              </a:rPr>
              <a:t>Uneven breeding sex ratios?</a:t>
            </a:r>
          </a:p>
          <a:p>
            <a:pPr lvl="1">
              <a:lnSpc>
                <a:spcPct val="110000"/>
              </a:lnSpc>
              <a:spcBef>
                <a:spcPct val="0"/>
              </a:spcBef>
              <a:spcAft>
                <a:spcPts val="300"/>
              </a:spcAft>
            </a:pPr>
            <a:r>
              <a:rPr lang="en-US" altLang="de-DE" dirty="0">
                <a:latin typeface="Arial" panose="020B0604020202020204" pitchFamily="34" charset="0"/>
              </a:rPr>
              <a:t>Yes, but extreme biases in sex ratios would be required to explain the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a:t>
            </a:r>
            <a:r>
              <a:rPr lang="en-US" altLang="de-DE" dirty="0">
                <a:latin typeface="Arial" panose="020B0604020202020204" pitchFamily="34" charset="0"/>
              </a:rPr>
              <a:t> ratios, 	</a:t>
            </a:r>
          </a:p>
          <a:p>
            <a:pPr lvl="2">
              <a:lnSpc>
                <a:spcPct val="110000"/>
              </a:lnSpc>
              <a:spcBef>
                <a:spcPct val="0"/>
              </a:spcBef>
              <a:spcAft>
                <a:spcPts val="300"/>
              </a:spcAft>
            </a:pPr>
            <a:r>
              <a:rPr lang="en-US" altLang="de-DE" dirty="0">
                <a:latin typeface="Arial" panose="020B0604020202020204" pitchFamily="34" charset="0"/>
              </a:rPr>
              <a:t>e.g. one of the sexes 97.4% of the spawning population for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 =</a:t>
            </a:r>
            <a:r>
              <a:rPr lang="en-US" altLang="de-DE" dirty="0">
                <a:latin typeface="Arial" panose="020B0604020202020204" pitchFamily="34" charset="0"/>
              </a:rPr>
              <a:t> 0.1</a:t>
            </a:r>
          </a:p>
          <a:p>
            <a:pPr marL="285750" indent="-285750">
              <a:lnSpc>
                <a:spcPct val="110000"/>
              </a:lnSpc>
              <a:spcBef>
                <a:spcPct val="0"/>
              </a:spcBef>
              <a:spcAft>
                <a:spcPts val="300"/>
              </a:spcAft>
            </a:pPr>
            <a:r>
              <a:rPr lang="en-US" altLang="de-DE" dirty="0">
                <a:latin typeface="Arial" panose="020B0604020202020204" pitchFamily="34" charset="0"/>
              </a:rPr>
              <a:t>Selection</a:t>
            </a:r>
          </a:p>
          <a:p>
            <a:pPr marL="285750" indent="-285750">
              <a:lnSpc>
                <a:spcPct val="110000"/>
              </a:lnSpc>
              <a:spcBef>
                <a:spcPct val="0"/>
              </a:spcBef>
              <a:spcAft>
                <a:spcPts val="300"/>
              </a:spcAft>
            </a:pPr>
            <a:r>
              <a:rPr lang="en-US" altLang="de-DE" dirty="0">
                <a:latin typeface="Arial" panose="020B0604020202020204" pitchFamily="34" charset="0"/>
              </a:rPr>
              <a:t>‘‘sweepstakes” reproductive systems </a:t>
            </a:r>
          </a:p>
          <a:p>
            <a:pPr marL="742950" lvl="1" indent="-285750">
              <a:lnSpc>
                <a:spcPct val="110000"/>
              </a:lnSpc>
              <a:spcBef>
                <a:spcPct val="0"/>
              </a:spcBef>
              <a:spcAft>
                <a:spcPts val="300"/>
              </a:spcAft>
            </a:pPr>
            <a:r>
              <a:rPr lang="en-US" altLang="de-DE" dirty="0">
                <a:latin typeface="Arial" panose="020B0604020202020204" pitchFamily="34" charset="0"/>
              </a:rPr>
              <a:t>High fecundity and mortality during the pelagic larval phase where entire families either survive or die (</a:t>
            </a:r>
            <a:r>
              <a:rPr lang="en-US" altLang="de-DE" dirty="0" err="1">
                <a:latin typeface="Arial" panose="020B0604020202020204" pitchFamily="34" charset="0"/>
              </a:rPr>
              <a:t>Hedgecock</a:t>
            </a:r>
            <a:r>
              <a:rPr lang="en-US" altLang="de-DE" dirty="0">
                <a:latin typeface="Arial" panose="020B0604020202020204" pitchFamily="34" charset="0"/>
              </a:rPr>
              <a:t> 1994)</a:t>
            </a:r>
          </a:p>
          <a:p>
            <a:pPr marL="742950" lvl="1" indent="-285750">
              <a:lnSpc>
                <a:spcPct val="110000"/>
              </a:lnSpc>
              <a:spcBef>
                <a:spcPct val="0"/>
              </a:spcBef>
              <a:spcAft>
                <a:spcPts val="300"/>
              </a:spcAft>
            </a:pPr>
            <a:r>
              <a:rPr lang="en-US" altLang="de-DE" dirty="0">
                <a:latin typeface="Arial" panose="020B0604020202020204" pitchFamily="34" charset="0"/>
              </a:rPr>
              <a:t>Lower diversity within and higher differentiation among larval cohorts</a:t>
            </a:r>
          </a:p>
          <a:p>
            <a:pPr marL="1200150" lvl="2" indent="-285750">
              <a:lnSpc>
                <a:spcPct val="110000"/>
              </a:lnSpc>
              <a:spcBef>
                <a:spcPct val="0"/>
              </a:spcBef>
              <a:spcAft>
                <a:spcPts val="300"/>
              </a:spcAft>
            </a:pPr>
            <a:r>
              <a:rPr lang="en-US" altLang="de-DE" dirty="0">
                <a:latin typeface="Arial" panose="020B0604020202020204" pitchFamily="34" charset="0"/>
              </a:rPr>
              <a:t>Larvae or juveniles in recruiting batches tend to be related</a:t>
            </a:r>
          </a:p>
          <a:p>
            <a:pPr marL="742950" lvl="1" indent="-285750">
              <a:lnSpc>
                <a:spcPct val="110000"/>
              </a:lnSpc>
              <a:spcBef>
                <a:spcPct val="0"/>
              </a:spcBef>
              <a:spcAft>
                <a:spcPts val="300"/>
              </a:spcAft>
            </a:pP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a:t>
            </a:r>
            <a:r>
              <a:rPr lang="en-US" altLang="de-DE" dirty="0">
                <a:latin typeface="Arial" panose="020B0604020202020204" pitchFamily="34" charset="0"/>
              </a:rPr>
              <a:t> primarily affected by the small proportion of winners, </a:t>
            </a:r>
          </a:p>
          <a:p>
            <a:pPr marL="1200150" lvl="2" indent="-285750">
              <a:lnSpc>
                <a:spcPct val="110000"/>
              </a:lnSpc>
              <a:spcBef>
                <a:spcPct val="0"/>
              </a:spcBef>
              <a:spcAft>
                <a:spcPts val="300"/>
              </a:spcAft>
            </a:pPr>
            <a:r>
              <a:rPr lang="en-US" altLang="de-DE" dirty="0">
                <a:latin typeface="Arial" panose="020B0604020202020204" pitchFamily="34" charset="0"/>
              </a:rPr>
              <a:t>e.g. 0.004 for a pop of 100,000 where 100 produce 1000 offspring, 50,000 two and 49900 zero</a:t>
            </a:r>
          </a:p>
          <a:p>
            <a:pPr marL="285750" indent="-285750">
              <a:lnSpc>
                <a:spcPct val="110000"/>
              </a:lnSpc>
              <a:spcBef>
                <a:spcPct val="0"/>
              </a:spcBef>
              <a:spcAft>
                <a:spcPts val="300"/>
              </a:spcAft>
            </a:pPr>
            <a:endParaRPr lang="en-US" altLang="de-DE" dirty="0">
              <a:latin typeface="Arial" panose="020B0604020202020204" pitchFamily="34" charset="0"/>
            </a:endParaRPr>
          </a:p>
          <a:p>
            <a:endParaRPr lang="en-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Box 14">
            <a:extLst>
              <a:ext uri="{FF2B5EF4-FFF2-40B4-BE49-F238E27FC236}">
                <a16:creationId xmlns:a16="http://schemas.microsoft.com/office/drawing/2014/main" id="{457BB70F-D8E6-8C05-A7F2-EC6872ECD946}"/>
              </a:ext>
            </a:extLst>
          </p:cNvPr>
          <p:cNvSpPr txBox="1">
            <a:spLocks noChangeArrowheads="1"/>
          </p:cNvSpPr>
          <p:nvPr/>
        </p:nvSpPr>
        <p:spPr bwMode="auto">
          <a:xfrm>
            <a:off x="1641475" y="1179513"/>
            <a:ext cx="8991600" cy="416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1200"/>
              </a:spcAft>
              <a:buNone/>
            </a:pPr>
            <a:r>
              <a:rPr lang="en-US" altLang="de-DE" sz="1600">
                <a:latin typeface="Arial" panose="020B0604020202020204" pitchFamily="34" charset="0"/>
              </a:rPr>
              <a:t>Estimating effective population size</a:t>
            </a:r>
          </a:p>
          <a:p>
            <a:pPr>
              <a:lnSpc>
                <a:spcPct val="110000"/>
              </a:lnSpc>
              <a:spcBef>
                <a:spcPct val="0"/>
              </a:spcBef>
              <a:spcAft>
                <a:spcPts val="1200"/>
              </a:spcAft>
              <a:buNone/>
            </a:pPr>
            <a:r>
              <a:rPr lang="en-US" altLang="de-DE" sz="1600">
                <a:latin typeface="Arial" panose="020B0604020202020204" pitchFamily="34" charset="0"/>
              </a:rPr>
              <a:t>	Many methods (not reviewed here!)</a:t>
            </a:r>
          </a:p>
          <a:p>
            <a:pPr>
              <a:lnSpc>
                <a:spcPct val="110000"/>
              </a:lnSpc>
              <a:spcBef>
                <a:spcPct val="0"/>
              </a:spcBef>
              <a:spcAft>
                <a:spcPts val="1200"/>
              </a:spcAft>
              <a:buNone/>
            </a:pPr>
            <a:r>
              <a:rPr lang="en-US" altLang="de-DE" sz="1600">
                <a:latin typeface="Arial" panose="020B0604020202020204" pitchFamily="34" charset="0"/>
              </a:rPr>
              <a:t>	Three commonly used approaches (Hare </a:t>
            </a:r>
            <a:r>
              <a:rPr lang="en-US" altLang="de-DE" sz="1600" i="1">
                <a:latin typeface="Arial" panose="020B0604020202020204" pitchFamily="34" charset="0"/>
              </a:rPr>
              <a:t>et al</a:t>
            </a:r>
            <a:r>
              <a:rPr lang="en-US" altLang="de-DE" sz="1600">
                <a:latin typeface="Arial" panose="020B0604020202020204" pitchFamily="34" charset="0"/>
              </a:rPr>
              <a:t>. 2011)</a:t>
            </a:r>
          </a:p>
          <a:p>
            <a:pPr>
              <a:lnSpc>
                <a:spcPct val="110000"/>
              </a:lnSpc>
              <a:spcBef>
                <a:spcPct val="0"/>
              </a:spcBef>
              <a:spcAft>
                <a:spcPts val="1200"/>
              </a:spcAft>
              <a:buNone/>
            </a:pPr>
            <a:r>
              <a:rPr lang="en-US" altLang="de-DE" sz="1600">
                <a:latin typeface="Arial" panose="020B0604020202020204" pitchFamily="34" charset="0"/>
              </a:rPr>
              <a:t>		Single time point (contemporary)</a:t>
            </a:r>
          </a:p>
          <a:p>
            <a:pPr>
              <a:lnSpc>
                <a:spcPct val="110000"/>
              </a:lnSpc>
              <a:spcBef>
                <a:spcPct val="0"/>
              </a:spcBef>
              <a:spcAft>
                <a:spcPts val="1200"/>
              </a:spcAft>
              <a:buNone/>
            </a:pPr>
            <a:r>
              <a:rPr lang="en-US" altLang="de-DE" sz="1600">
                <a:latin typeface="Arial" panose="020B0604020202020204" pitchFamily="34" charset="0"/>
              </a:rPr>
              <a:t>			Linkage disequilibrium	</a:t>
            </a:r>
          </a:p>
          <a:p>
            <a:pPr>
              <a:lnSpc>
                <a:spcPct val="110000"/>
              </a:lnSpc>
              <a:spcBef>
                <a:spcPct val="0"/>
              </a:spcBef>
              <a:spcAft>
                <a:spcPts val="1200"/>
              </a:spcAft>
              <a:buNone/>
            </a:pPr>
            <a:r>
              <a:rPr lang="en-US" altLang="de-DE" sz="1600">
                <a:latin typeface="Arial" panose="020B0604020202020204" pitchFamily="34" charset="0"/>
              </a:rPr>
              <a:t>			Excess heterozygosity</a:t>
            </a:r>
          </a:p>
          <a:p>
            <a:pPr>
              <a:lnSpc>
                <a:spcPct val="110000"/>
              </a:lnSpc>
              <a:spcBef>
                <a:spcPct val="0"/>
              </a:spcBef>
              <a:spcAft>
                <a:spcPts val="1200"/>
              </a:spcAft>
              <a:buNone/>
            </a:pPr>
            <a:r>
              <a:rPr lang="en-US" altLang="de-DE" sz="1600">
                <a:latin typeface="Arial" panose="020B0604020202020204" pitchFamily="34" charset="0"/>
              </a:rPr>
              <a:t>			Frequency of half and full siblings</a:t>
            </a:r>
          </a:p>
          <a:p>
            <a:pPr>
              <a:lnSpc>
                <a:spcPct val="110000"/>
              </a:lnSpc>
              <a:spcBef>
                <a:spcPct val="0"/>
              </a:spcBef>
              <a:spcAft>
                <a:spcPts val="1200"/>
              </a:spcAft>
              <a:buNone/>
            </a:pPr>
            <a:r>
              <a:rPr lang="en-US" altLang="de-DE" sz="1600">
                <a:latin typeface="Arial" panose="020B0604020202020204" pitchFamily="34" charset="0"/>
              </a:rPr>
              <a:t>		Temporal (contemporary)</a:t>
            </a:r>
          </a:p>
          <a:p>
            <a:pPr>
              <a:lnSpc>
                <a:spcPct val="110000"/>
              </a:lnSpc>
              <a:spcBef>
                <a:spcPct val="0"/>
              </a:spcBef>
              <a:spcAft>
                <a:spcPts val="1200"/>
              </a:spcAft>
              <a:buNone/>
            </a:pPr>
            <a:r>
              <a:rPr lang="en-US" altLang="de-DE" sz="1600">
                <a:latin typeface="Arial" panose="020B0604020202020204" pitchFamily="34" charset="0"/>
              </a:rPr>
              <a:t>			Variance </a:t>
            </a:r>
            <a:r>
              <a:rPr lang="en-US" altLang="de-DE" sz="1600" i="1">
                <a:latin typeface="Arial" panose="020B0604020202020204" pitchFamily="34" charset="0"/>
              </a:rPr>
              <a:t>N</a:t>
            </a:r>
            <a:r>
              <a:rPr lang="en-US" altLang="de-DE" sz="1600" i="1" baseline="-25000">
                <a:latin typeface="Arial" panose="020B0604020202020204" pitchFamily="34" charset="0"/>
              </a:rPr>
              <a:t>e</a:t>
            </a:r>
          </a:p>
          <a:p>
            <a:pPr>
              <a:lnSpc>
                <a:spcPct val="110000"/>
              </a:lnSpc>
              <a:spcBef>
                <a:spcPct val="0"/>
              </a:spcBef>
              <a:spcAft>
                <a:spcPts val="1200"/>
              </a:spcAft>
              <a:buNone/>
            </a:pPr>
            <a:r>
              <a:rPr lang="en-US" altLang="de-DE" sz="1600">
                <a:latin typeface="Arial" panose="020B0604020202020204" pitchFamily="34" charset="0"/>
              </a:rPr>
              <a:t>		Coalescent (long-term)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06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6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06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06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06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0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9C2-0DC4-3E45-AC42-F90414743274}"/>
              </a:ext>
            </a:extLst>
          </p:cNvPr>
          <p:cNvSpPr>
            <a:spLocks noGrp="1"/>
          </p:cNvSpPr>
          <p:nvPr>
            <p:ph type="title"/>
          </p:nvPr>
        </p:nvSpPr>
        <p:spPr>
          <a:xfrm>
            <a:off x="838200" y="1972252"/>
            <a:ext cx="10515600" cy="1325563"/>
          </a:xfrm>
        </p:spPr>
        <p:txBody>
          <a:bodyPr/>
          <a:lstStyle/>
          <a:p>
            <a:pPr algn="ctr"/>
            <a:r>
              <a:rPr lang="en-DE" dirty="0"/>
              <a:t>If drift causes all alleles to eventually be fixed or lost, why do we have diversity?</a:t>
            </a:r>
          </a:p>
        </p:txBody>
      </p:sp>
    </p:spTree>
    <p:extLst>
      <p:ext uri="{BB962C8B-B14F-4D97-AF65-F5344CB8AC3E}">
        <p14:creationId xmlns:p14="http://schemas.microsoft.com/office/powerpoint/2010/main" val="359120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ED27-1B66-DE4F-9D3D-5ED9F380EBF0}"/>
              </a:ext>
            </a:extLst>
          </p:cNvPr>
          <p:cNvSpPr>
            <a:spLocks noGrp="1"/>
          </p:cNvSpPr>
          <p:nvPr>
            <p:ph type="title"/>
          </p:nvPr>
        </p:nvSpPr>
        <p:spPr/>
        <p:txBody>
          <a:bodyPr/>
          <a:lstStyle/>
          <a:p>
            <a:r>
              <a:rPr lang="en-US" dirty="0"/>
              <a:t>M</a:t>
            </a:r>
            <a:r>
              <a:rPr lang="en-DE" dirty="0"/>
              <a:t>utation </a:t>
            </a:r>
          </a:p>
        </p:txBody>
      </p:sp>
      <p:sp>
        <p:nvSpPr>
          <p:cNvPr id="3" name="Content Placeholder 2">
            <a:extLst>
              <a:ext uri="{FF2B5EF4-FFF2-40B4-BE49-F238E27FC236}">
                <a16:creationId xmlns:a16="http://schemas.microsoft.com/office/drawing/2014/main" id="{6E81A7A2-B9FC-4D41-91ED-693AC6943B2E}"/>
              </a:ext>
            </a:extLst>
          </p:cNvPr>
          <p:cNvSpPr>
            <a:spLocks noGrp="1"/>
          </p:cNvSpPr>
          <p:nvPr>
            <p:ph idx="1"/>
          </p:nvPr>
        </p:nvSpPr>
        <p:spPr/>
        <p:txBody>
          <a:bodyPr/>
          <a:lstStyle/>
          <a:p>
            <a:r>
              <a:rPr lang="en-US" dirty="0"/>
              <a:t>Drift ↓ variation</a:t>
            </a:r>
          </a:p>
          <a:p>
            <a:r>
              <a:rPr lang="en-US" dirty="0"/>
              <a:t>Mutation ↑ variation</a:t>
            </a:r>
          </a:p>
          <a:p>
            <a:endParaRPr lang="en-US" dirty="0"/>
          </a:p>
          <a:p>
            <a:r>
              <a:rPr lang="en-US" dirty="0"/>
              <a:t>Deletions, insertions, inversions, point mutations….</a:t>
            </a:r>
          </a:p>
          <a:p>
            <a:pPr lvl="1"/>
            <a:endParaRPr lang="en-US" dirty="0"/>
          </a:p>
          <a:p>
            <a:r>
              <a:rPr lang="en-US" dirty="0"/>
              <a:t>Mutation rate = 𝜇</a:t>
            </a:r>
          </a:p>
          <a:p>
            <a:pPr lvl="1"/>
            <a:r>
              <a:rPr lang="en-US" dirty="0"/>
              <a:t>Probability of A </a:t>
            </a:r>
            <a:r>
              <a:rPr lang="en-US" dirty="0">
                <a:sym typeface="Wingdings" pitchFamily="2" charset="2"/>
              </a:rPr>
              <a:t> a</a:t>
            </a:r>
          </a:p>
          <a:p>
            <a:pPr lvl="1"/>
            <a:r>
              <a:rPr lang="en-US" dirty="0">
                <a:sym typeface="Wingdings" pitchFamily="2" charset="2"/>
              </a:rPr>
              <a:t>Typically 10</a:t>
            </a:r>
            <a:r>
              <a:rPr lang="en-US" baseline="30000" dirty="0">
                <a:sym typeface="Wingdings" pitchFamily="2" charset="2"/>
              </a:rPr>
              <a:t>-7</a:t>
            </a:r>
            <a:r>
              <a:rPr lang="en-US" dirty="0">
                <a:sym typeface="Wingdings" pitchFamily="2" charset="2"/>
              </a:rPr>
              <a:t> to 10</a:t>
            </a:r>
            <a:r>
              <a:rPr lang="en-US" baseline="30000" dirty="0">
                <a:sym typeface="Wingdings" pitchFamily="2" charset="2"/>
              </a:rPr>
              <a:t>-9</a:t>
            </a:r>
            <a:r>
              <a:rPr lang="en-US" dirty="0">
                <a:sym typeface="Wingdings" pitchFamily="2" charset="2"/>
              </a:rPr>
              <a:t> in eukaryotes</a:t>
            </a:r>
            <a:endParaRPr lang="en-DE" dirty="0"/>
          </a:p>
        </p:txBody>
      </p:sp>
    </p:spTree>
    <p:extLst>
      <p:ext uri="{BB962C8B-B14F-4D97-AF65-F5344CB8AC3E}">
        <p14:creationId xmlns:p14="http://schemas.microsoft.com/office/powerpoint/2010/main" val="40447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8C4E-019D-6845-8B61-2E378645BBFE}"/>
              </a:ext>
            </a:extLst>
          </p:cNvPr>
          <p:cNvSpPr>
            <a:spLocks noGrp="1"/>
          </p:cNvSpPr>
          <p:nvPr>
            <p:ph type="title"/>
          </p:nvPr>
        </p:nvSpPr>
        <p:spPr>
          <a:xfrm>
            <a:off x="0" y="69039"/>
            <a:ext cx="10515600" cy="1325563"/>
          </a:xfrm>
        </p:spPr>
        <p:txBody>
          <a:bodyPr/>
          <a:lstStyle/>
          <a:p>
            <a:r>
              <a:rPr lang="en-DE" dirty="0"/>
              <a:t>Genetic variation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D7D632-6538-9940-BAFF-22FA86A22CE2}"/>
                  </a:ext>
                </a:extLst>
              </p:cNvPr>
              <p:cNvSpPr>
                <a:spLocks noGrp="1"/>
              </p:cNvSpPr>
              <p:nvPr>
                <p:ph idx="1"/>
              </p:nvPr>
            </p:nvSpPr>
            <p:spPr>
              <a:xfrm>
                <a:off x="838200" y="1241946"/>
                <a:ext cx="10515600" cy="5616053"/>
              </a:xfrm>
            </p:spPr>
            <p:txBody>
              <a:bodyPr>
                <a:normAutofit/>
              </a:bodyPr>
              <a:lstStyle/>
              <a:p>
                <a:r>
                  <a:rPr lang="en-DE" dirty="0"/>
                  <a:t>Expected number of mutations separating any two alleles in a population</a:t>
                </a:r>
              </a:p>
              <a:p>
                <a:pPr marL="0" indent="0" algn="ctr">
                  <a:buNone/>
                </a:pPr>
                <a:r>
                  <a:rPr lang="en-DE" dirty="0"/>
                  <a:t>4N</a:t>
                </a:r>
                <a14:m>
                  <m:oMath xmlns:m="http://schemas.openxmlformats.org/officeDocument/2006/math">
                    <m:r>
                      <m:rPr>
                        <m:nor/>
                      </m:rPr>
                      <a:rPr lang="en-US" dirty="0"/>
                      <m:t>𝜇</m:t>
                    </m:r>
                  </m:oMath>
                </a14:m>
                <a:r>
                  <a:rPr lang="en-DE" dirty="0"/>
                  <a:t> = θ</a:t>
                </a:r>
              </a:p>
              <a:p>
                <a:endParaRPr lang="en-DE" dirty="0"/>
              </a:p>
              <a:p>
                <a:r>
                  <a:rPr lang="en-DE" dirty="0"/>
                  <a:t>Links amount of variation to population size</a:t>
                </a:r>
              </a:p>
              <a:p>
                <a:r>
                  <a:rPr lang="en-DE" dirty="0"/>
                  <a:t>Large populations have long coalescent times and high variation.</a:t>
                </a:r>
              </a:p>
              <a:p>
                <a:pPr lvl="1"/>
                <a:endParaRPr lang="en-DE" dirty="0"/>
              </a:p>
            </p:txBody>
          </p:sp>
        </mc:Choice>
        <mc:Fallback xmlns="">
          <p:sp>
            <p:nvSpPr>
              <p:cNvPr id="3" name="Content Placeholder 2">
                <a:extLst>
                  <a:ext uri="{FF2B5EF4-FFF2-40B4-BE49-F238E27FC236}">
                    <a16:creationId xmlns:a16="http://schemas.microsoft.com/office/drawing/2014/main" id="{D9D7D632-6538-9940-BAFF-22FA86A22CE2}"/>
                  </a:ext>
                </a:extLst>
              </p:cNvPr>
              <p:cNvSpPr>
                <a:spLocks noGrp="1" noRot="1" noChangeAspect="1" noMove="1" noResize="1" noEditPoints="1" noAdjustHandles="1" noChangeArrowheads="1" noChangeShapeType="1" noTextEdit="1"/>
              </p:cNvSpPr>
              <p:nvPr>
                <p:ph idx="1"/>
              </p:nvPr>
            </p:nvSpPr>
            <p:spPr>
              <a:xfrm>
                <a:off x="838200" y="1241946"/>
                <a:ext cx="10515600" cy="5616053"/>
              </a:xfrm>
              <a:blipFill>
                <a:blip r:embed="rId3"/>
                <a:stretch>
                  <a:fillRect l="-1086" t="-1806"/>
                </a:stretch>
              </a:blipFill>
            </p:spPr>
            <p:txBody>
              <a:bodyPr/>
              <a:lstStyle/>
              <a:p>
                <a:r>
                  <a:rPr lang="en-DE">
                    <a:noFill/>
                  </a:rPr>
                  <a:t> </a:t>
                </a:r>
              </a:p>
            </p:txBody>
          </p:sp>
        </mc:Fallback>
      </mc:AlternateContent>
    </p:spTree>
    <p:extLst>
      <p:ext uri="{BB962C8B-B14F-4D97-AF65-F5344CB8AC3E}">
        <p14:creationId xmlns:p14="http://schemas.microsoft.com/office/powerpoint/2010/main" val="243041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8C4E-019D-6845-8B61-2E378645BBFE}"/>
              </a:ext>
            </a:extLst>
          </p:cNvPr>
          <p:cNvSpPr>
            <a:spLocks noGrp="1"/>
          </p:cNvSpPr>
          <p:nvPr>
            <p:ph type="title"/>
          </p:nvPr>
        </p:nvSpPr>
        <p:spPr>
          <a:xfrm>
            <a:off x="0" y="69039"/>
            <a:ext cx="10515600" cy="1325563"/>
          </a:xfrm>
        </p:spPr>
        <p:txBody>
          <a:bodyPr/>
          <a:lstStyle/>
          <a:p>
            <a:r>
              <a:rPr lang="en-DE" dirty="0"/>
              <a:t>Genetic variation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D7D632-6538-9940-BAFF-22FA86A22CE2}"/>
                  </a:ext>
                </a:extLst>
              </p:cNvPr>
              <p:cNvSpPr>
                <a:spLocks noGrp="1"/>
              </p:cNvSpPr>
              <p:nvPr>
                <p:ph idx="1"/>
              </p:nvPr>
            </p:nvSpPr>
            <p:spPr>
              <a:xfrm>
                <a:off x="838200" y="1241946"/>
                <a:ext cx="10515600" cy="5616053"/>
              </a:xfrm>
            </p:spPr>
            <p:txBody>
              <a:bodyPr>
                <a:normAutofit/>
              </a:bodyPr>
              <a:lstStyle/>
              <a:p>
                <a:r>
                  <a:rPr lang="en-DE" dirty="0"/>
                  <a:t>Tajima’s estimator: 𝜋</a:t>
                </a:r>
              </a:p>
              <a:p>
                <a:pPr lvl="1"/>
                <a:r>
                  <a:rPr lang="en-US" dirty="0"/>
                  <a:t>A</a:t>
                </a:r>
                <a:r>
                  <a:rPr lang="en-DE" dirty="0"/>
                  <a:t>verage number of pairwise differences</a:t>
                </a:r>
              </a:p>
              <a:p>
                <a:pPr lvl="2"/>
                <a14:m>
                  <m:oMath xmlns:m="http://schemas.openxmlformats.org/officeDocument/2006/math">
                    <m:f>
                      <m:fPr>
                        <m:ctrlPr>
                          <a:rPr lang="en-DE" i="1" dirty="0" smtClean="0">
                            <a:latin typeface="Cambria Math" panose="02040503050406030204" pitchFamily="18" charset="0"/>
                          </a:rPr>
                        </m:ctrlPr>
                      </m:fPr>
                      <m:num>
                        <m:r>
                          <a:rPr lang="en-DE" i="1" dirty="0">
                            <a:latin typeface="Cambria Math" panose="02040503050406030204" pitchFamily="18" charset="0"/>
                          </a:rPr>
                          <m:t>𝑆𝑢𝑚</m:t>
                        </m:r>
                        <m:r>
                          <a:rPr lang="en-DE" i="1" dirty="0">
                            <a:latin typeface="Cambria Math" panose="02040503050406030204" pitchFamily="18" charset="0"/>
                          </a:rPr>
                          <m:t> </m:t>
                        </m:r>
                        <m:r>
                          <a:rPr lang="en-DE" i="1" dirty="0">
                            <a:latin typeface="Cambria Math" panose="02040503050406030204" pitchFamily="18" charset="0"/>
                          </a:rPr>
                          <m:t>𝑜𝑓</m:t>
                        </m:r>
                        <m:r>
                          <a:rPr lang="en-DE" i="1" dirty="0">
                            <a:latin typeface="Cambria Math" panose="02040503050406030204" pitchFamily="18" charset="0"/>
                          </a:rPr>
                          <m:t> </m:t>
                        </m:r>
                        <m:r>
                          <a:rPr lang="en-DE" i="1" dirty="0">
                            <a:latin typeface="Cambria Math" panose="02040503050406030204" pitchFamily="18" charset="0"/>
                          </a:rPr>
                          <m:t>𝑑𝑖𝑓𝑓𝑒𝑟𝑒𝑛𝑐𝑒𝑠</m:t>
                        </m:r>
                      </m:num>
                      <m:den>
                        <m:r>
                          <m:rPr>
                            <m:nor/>
                          </m:rPr>
                          <a:rPr lang="en-DE" i="1" dirty="0"/>
                          <m:t>total</m:t>
                        </m:r>
                        <m:r>
                          <m:rPr>
                            <m:nor/>
                          </m:rPr>
                          <a:rPr lang="en-DE" i="1" dirty="0"/>
                          <m:t> </m:t>
                        </m:r>
                        <m:r>
                          <m:rPr>
                            <m:nor/>
                          </m:rPr>
                          <a:rPr lang="en-DE" i="1" dirty="0"/>
                          <m:t>comparisons</m:t>
                        </m:r>
                        <m:r>
                          <m:rPr>
                            <m:nor/>
                          </m:rPr>
                          <a:rPr lang="en-DE" i="1" dirty="0"/>
                          <m:t> </m:t>
                        </m:r>
                      </m:den>
                    </m:f>
                  </m:oMath>
                </a14:m>
                <a:endParaRPr lang="en-DE" i="1" dirty="0"/>
              </a:p>
              <a:p>
                <a:pPr lvl="2"/>
                <a:r>
                  <a:rPr lang="en-DE" dirty="0"/>
                  <a:t>Total compairsons: n(n-1)/2</a:t>
                </a:r>
              </a:p>
              <a:p>
                <a:pPr lvl="1"/>
                <a:endParaRPr lang="en-DE" dirty="0"/>
              </a:p>
              <a:p>
                <a:pPr lvl="1"/>
                <a:r>
                  <a:rPr lang="en-DE" dirty="0"/>
                  <a:t>2+2+2</a:t>
                </a:r>
              </a:p>
              <a:p>
                <a:pPr lvl="1"/>
                <a:r>
                  <a:rPr lang="en-DE" dirty="0"/>
                  <a:t>0+1</a:t>
                </a:r>
              </a:p>
              <a:p>
                <a:pPr lvl="1"/>
                <a:r>
                  <a:rPr lang="en-DE" dirty="0"/>
                  <a:t>1</a:t>
                </a:r>
              </a:p>
              <a:p>
                <a:pPr lvl="1"/>
                <a:r>
                  <a:rPr lang="en-US" dirty="0"/>
                  <a:t>T</a:t>
                </a:r>
                <a:r>
                  <a:rPr lang="en-DE" dirty="0"/>
                  <a:t>otal= 8</a:t>
                </a:r>
              </a:p>
              <a:p>
                <a:pPr lvl="1"/>
                <a:r>
                  <a:rPr lang="en-US" dirty="0"/>
                  <a:t>C</a:t>
                </a:r>
                <a:r>
                  <a:rPr lang="en-DE" dirty="0"/>
                  <a:t>omparisons = 4(3)/2 = 6</a:t>
                </a:r>
              </a:p>
              <a:p>
                <a:pPr lvl="1"/>
                <a:r>
                  <a:rPr lang="en-DE" dirty="0"/>
                  <a:t>𝜋= 8/6 = 1.33</a:t>
                </a:r>
              </a:p>
              <a:p>
                <a:pPr lvl="1"/>
                <a:endParaRPr lang="en-DE" dirty="0"/>
              </a:p>
            </p:txBody>
          </p:sp>
        </mc:Choice>
        <mc:Fallback xmlns="">
          <p:sp>
            <p:nvSpPr>
              <p:cNvPr id="3" name="Content Placeholder 2">
                <a:extLst>
                  <a:ext uri="{FF2B5EF4-FFF2-40B4-BE49-F238E27FC236}">
                    <a16:creationId xmlns:a16="http://schemas.microsoft.com/office/drawing/2014/main" id="{D9D7D632-6538-9940-BAFF-22FA86A22CE2}"/>
                  </a:ext>
                </a:extLst>
              </p:cNvPr>
              <p:cNvSpPr>
                <a:spLocks noGrp="1" noRot="1" noChangeAspect="1" noMove="1" noResize="1" noEditPoints="1" noAdjustHandles="1" noChangeArrowheads="1" noChangeShapeType="1" noTextEdit="1"/>
              </p:cNvSpPr>
              <p:nvPr>
                <p:ph idx="1"/>
              </p:nvPr>
            </p:nvSpPr>
            <p:spPr>
              <a:xfrm>
                <a:off x="838200" y="1241946"/>
                <a:ext cx="10515600" cy="5616053"/>
              </a:xfrm>
              <a:blipFill>
                <a:blip r:embed="rId3"/>
                <a:stretch>
                  <a:fillRect l="-1086" t="-1806"/>
                </a:stretch>
              </a:blipFill>
            </p:spPr>
            <p:txBody>
              <a:bodyPr/>
              <a:lstStyle/>
              <a:p>
                <a:r>
                  <a:rPr lang="en-DE">
                    <a:noFill/>
                  </a:rPr>
                  <a:t> </a:t>
                </a:r>
              </a:p>
            </p:txBody>
          </p:sp>
        </mc:Fallback>
      </mc:AlternateContent>
      <p:sp>
        <p:nvSpPr>
          <p:cNvPr id="4" name="TextBox 3">
            <a:extLst>
              <a:ext uri="{FF2B5EF4-FFF2-40B4-BE49-F238E27FC236}">
                <a16:creationId xmlns:a16="http://schemas.microsoft.com/office/drawing/2014/main" id="{AC9F2696-59D7-1948-A386-9F51AF7C51E2}"/>
              </a:ext>
            </a:extLst>
          </p:cNvPr>
          <p:cNvSpPr txBox="1"/>
          <p:nvPr/>
        </p:nvSpPr>
        <p:spPr>
          <a:xfrm>
            <a:off x="8937356" y="3893738"/>
            <a:ext cx="3254644" cy="1569660"/>
          </a:xfrm>
          <a:prstGeom prst="rect">
            <a:avLst/>
          </a:prstGeom>
          <a:noFill/>
        </p:spPr>
        <p:txBody>
          <a:bodyPr wrap="square" rtlCol="0">
            <a:spAutoFit/>
          </a:bodyPr>
          <a:lstStyle/>
          <a:p>
            <a:r>
              <a:rPr lang="en-DE" sz="2400" dirty="0"/>
              <a:t>A: 0 0 0</a:t>
            </a:r>
          </a:p>
          <a:p>
            <a:r>
              <a:rPr lang="en-DE" sz="2400" dirty="0"/>
              <a:t>B: 0 1 1</a:t>
            </a:r>
          </a:p>
          <a:p>
            <a:r>
              <a:rPr lang="en-DE" sz="2400" dirty="0"/>
              <a:t>C: 0 1 1</a:t>
            </a:r>
          </a:p>
          <a:p>
            <a:r>
              <a:rPr lang="en-DE" sz="2400" dirty="0"/>
              <a:t>D: 1 0 1</a:t>
            </a:r>
          </a:p>
        </p:txBody>
      </p:sp>
    </p:spTree>
    <p:extLst>
      <p:ext uri="{BB962C8B-B14F-4D97-AF65-F5344CB8AC3E}">
        <p14:creationId xmlns:p14="http://schemas.microsoft.com/office/powerpoint/2010/main" val="394348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8C4E-019D-6845-8B61-2E378645BBFE}"/>
              </a:ext>
            </a:extLst>
          </p:cNvPr>
          <p:cNvSpPr>
            <a:spLocks noGrp="1"/>
          </p:cNvSpPr>
          <p:nvPr>
            <p:ph type="title"/>
          </p:nvPr>
        </p:nvSpPr>
        <p:spPr/>
        <p:txBody>
          <a:bodyPr/>
          <a:lstStyle/>
          <a:p>
            <a:r>
              <a:rPr lang="en-DE" dirty="0"/>
              <a:t>Genetic variation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D7D632-6538-9940-BAFF-22FA86A22CE2}"/>
                  </a:ext>
                </a:extLst>
              </p:cNvPr>
              <p:cNvSpPr>
                <a:spLocks noGrp="1"/>
              </p:cNvSpPr>
              <p:nvPr>
                <p:ph idx="1"/>
              </p:nvPr>
            </p:nvSpPr>
            <p:spPr>
              <a:xfrm>
                <a:off x="838200" y="1825624"/>
                <a:ext cx="10515600" cy="5032375"/>
              </a:xfrm>
            </p:spPr>
            <p:txBody>
              <a:bodyPr>
                <a:normAutofit/>
              </a:bodyPr>
              <a:lstStyle/>
              <a:p>
                <a:pPr marL="0" indent="0">
                  <a:buNone/>
                </a:pPr>
                <a:r>
                  <a:rPr lang="en-DE" dirty="0"/>
                  <a:t>Watterson’s estimator: θ</a:t>
                </a:r>
                <a:r>
                  <a:rPr lang="en-DE" baseline="-25000" dirty="0"/>
                  <a:t>w</a:t>
                </a:r>
              </a:p>
              <a:p>
                <a:pPr lvl="1"/>
                <a:r>
                  <a:rPr lang="en-US" dirty="0"/>
                  <a:t>The number of segregating sites</a:t>
                </a:r>
                <a:endParaRPr lang="en-DE" dirty="0"/>
              </a:p>
              <a:p>
                <a:pPr marL="457200" lvl="1" indent="0">
                  <a:buNone/>
                </a:pPr>
                <a14:m>
                  <m:oMath xmlns:m="http://schemas.openxmlformats.org/officeDocument/2006/math">
                    <m:r>
                      <m:rPr>
                        <m:nor/>
                      </m:rPr>
                      <a:rPr lang="en-DE" sz="2600" dirty="0"/>
                      <m:t>θ</m:t>
                    </m:r>
                    <m:r>
                      <m:rPr>
                        <m:nor/>
                      </m:rPr>
                      <a:rPr lang="en-DE" sz="2600" baseline="-25000" dirty="0"/>
                      <m:t>w</m:t>
                    </m:r>
                  </m:oMath>
                </a14:m>
                <a:r>
                  <a:rPr lang="en-DE" sz="2600" dirty="0"/>
                  <a:t> = </a:t>
                </a:r>
                <a14:m>
                  <m:oMath xmlns:m="http://schemas.openxmlformats.org/officeDocument/2006/math">
                    <m:f>
                      <m:fPr>
                        <m:ctrlPr>
                          <a:rPr lang="en-DE" sz="2600" b="0" i="1" smtClean="0">
                            <a:latin typeface="Cambria Math" panose="02040503050406030204" pitchFamily="18" charset="0"/>
                          </a:rPr>
                        </m:ctrlPr>
                      </m:fPr>
                      <m:num>
                        <m:r>
                          <a:rPr lang="en-US" sz="2600" b="0" i="1" smtClean="0">
                            <a:latin typeface="Cambria Math" panose="02040503050406030204" pitchFamily="18" charset="0"/>
                          </a:rPr>
                          <m:t>𝑆</m:t>
                        </m:r>
                      </m:num>
                      <m:den>
                        <m:nary>
                          <m:naryPr>
                            <m:chr m:val="∑"/>
                            <m:ctrlPr>
                              <a:rPr lang="en-US" sz="2600" b="0" i="1" smtClean="0">
                                <a:latin typeface="Cambria Math" panose="02040503050406030204" pitchFamily="18" charset="0"/>
                              </a:rPr>
                            </m:ctrlPr>
                          </m:naryPr>
                          <m:sub>
                            <m:r>
                              <a:rPr lang="en-US" sz="2600" i="1" smtClean="0">
                                <a:latin typeface="Cambria Math" panose="02040503050406030204" pitchFamily="18" charset="0"/>
                              </a:rPr>
                              <m:t>𝑘</m:t>
                            </m:r>
                            <m:r>
                              <a:rPr lang="en-US" sz="2600" i="1" smtClean="0">
                                <a:latin typeface="Cambria Math" panose="02040503050406030204" pitchFamily="18" charset="0"/>
                              </a:rPr>
                              <m:t>=1</m:t>
                            </m:r>
                          </m:sub>
                          <m:sup>
                            <m:r>
                              <a:rPr lang="en-US" sz="2600" b="0" i="1" smtClean="0">
                                <a:latin typeface="Cambria Math" panose="02040503050406030204" pitchFamily="18" charset="0"/>
                              </a:rPr>
                              <m:t>𝑛</m:t>
                            </m:r>
                            <m:r>
                              <a:rPr lang="en-US" sz="2600" b="0" i="1" smtClean="0">
                                <a:latin typeface="Cambria Math" panose="02040503050406030204" pitchFamily="18" charset="0"/>
                              </a:rPr>
                              <m:t>−1 </m:t>
                            </m:r>
                          </m:sup>
                          <m:e>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e>
                        </m:nary>
                      </m:den>
                    </m:f>
                  </m:oMath>
                </a14:m>
                <a:endParaRPr lang="en-DE" sz="2600" dirty="0"/>
              </a:p>
              <a:p>
                <a:pPr marL="457200" lvl="1" indent="0">
                  <a:buNone/>
                </a:pPr>
                <a:endParaRPr lang="en-DE" dirty="0"/>
              </a:p>
              <a:p>
                <a:pPr lvl="1"/>
                <a:r>
                  <a:rPr lang="en-DE" dirty="0"/>
                  <a:t>S = 3</a:t>
                </a:r>
              </a:p>
              <a:p>
                <a:pPr lvl="1"/>
                <a:r>
                  <a:rPr lang="en-US" dirty="0"/>
                  <a:t>n</a:t>
                </a:r>
                <a:r>
                  <a:rPr lang="en-DE" dirty="0"/>
                  <a:t> = 4</a:t>
                </a:r>
              </a:p>
              <a:p>
                <a:pPr lvl="1"/>
                <a:r>
                  <a:rPr lang="en-DE" dirty="0"/>
                  <a:t>1/1 + ½ + 1/3 = 1.83</a:t>
                </a:r>
              </a:p>
              <a:p>
                <a:pPr lvl="1"/>
                <a14:m>
                  <m:oMath xmlns:m="http://schemas.openxmlformats.org/officeDocument/2006/math">
                    <m:r>
                      <m:rPr>
                        <m:nor/>
                      </m:rPr>
                      <a:rPr lang="en-DE" dirty="0"/>
                      <m:t>θ</m:t>
                    </m:r>
                    <m:r>
                      <m:rPr>
                        <m:nor/>
                      </m:rPr>
                      <a:rPr lang="en-DE" baseline="-25000" dirty="0"/>
                      <m:t>w</m:t>
                    </m:r>
                  </m:oMath>
                </a14:m>
                <a:r>
                  <a:rPr lang="en-DE" dirty="0"/>
                  <a:t> = 3/1.83 = 1.64</a:t>
                </a:r>
              </a:p>
              <a:p>
                <a:pPr lvl="1"/>
                <a:endParaRPr lang="en-DE" dirty="0"/>
              </a:p>
            </p:txBody>
          </p:sp>
        </mc:Choice>
        <mc:Fallback xmlns="">
          <p:sp>
            <p:nvSpPr>
              <p:cNvPr id="3" name="Content Placeholder 2">
                <a:extLst>
                  <a:ext uri="{FF2B5EF4-FFF2-40B4-BE49-F238E27FC236}">
                    <a16:creationId xmlns:a16="http://schemas.microsoft.com/office/drawing/2014/main" id="{D9D7D632-6538-9940-BAFF-22FA86A22C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06" t="-2015"/>
                </a:stretch>
              </a:blipFill>
            </p:spPr>
            <p:txBody>
              <a:bodyPr/>
              <a:lstStyle/>
              <a:p>
                <a:r>
                  <a:rPr lang="en-DE">
                    <a:noFill/>
                  </a:rPr>
                  <a:t> </a:t>
                </a:r>
              </a:p>
            </p:txBody>
          </p:sp>
        </mc:Fallback>
      </mc:AlternateContent>
      <p:sp>
        <p:nvSpPr>
          <p:cNvPr id="4" name="TextBox 3">
            <a:extLst>
              <a:ext uri="{FF2B5EF4-FFF2-40B4-BE49-F238E27FC236}">
                <a16:creationId xmlns:a16="http://schemas.microsoft.com/office/drawing/2014/main" id="{AC9F2696-59D7-1948-A386-9F51AF7C51E2}"/>
              </a:ext>
            </a:extLst>
          </p:cNvPr>
          <p:cNvSpPr txBox="1"/>
          <p:nvPr/>
        </p:nvSpPr>
        <p:spPr>
          <a:xfrm>
            <a:off x="8937356" y="3893738"/>
            <a:ext cx="1912614" cy="1569660"/>
          </a:xfrm>
          <a:prstGeom prst="rect">
            <a:avLst/>
          </a:prstGeom>
          <a:noFill/>
        </p:spPr>
        <p:txBody>
          <a:bodyPr wrap="square" rtlCol="0">
            <a:spAutoFit/>
          </a:bodyPr>
          <a:lstStyle/>
          <a:p>
            <a:r>
              <a:rPr lang="en-DE" sz="2400" dirty="0"/>
              <a:t>A: 0 0 0</a:t>
            </a:r>
          </a:p>
          <a:p>
            <a:r>
              <a:rPr lang="en-DE" sz="2400" dirty="0"/>
              <a:t>B: 0 1 1</a:t>
            </a:r>
          </a:p>
          <a:p>
            <a:r>
              <a:rPr lang="en-DE" sz="2400" dirty="0"/>
              <a:t>C: 0 1 1</a:t>
            </a:r>
          </a:p>
          <a:p>
            <a:r>
              <a:rPr lang="en-DE" sz="2400" dirty="0"/>
              <a:t>D: 1 0 1</a:t>
            </a:r>
          </a:p>
        </p:txBody>
      </p:sp>
      <p:sp>
        <p:nvSpPr>
          <p:cNvPr id="5" name="TextBox 4">
            <a:extLst>
              <a:ext uri="{FF2B5EF4-FFF2-40B4-BE49-F238E27FC236}">
                <a16:creationId xmlns:a16="http://schemas.microsoft.com/office/drawing/2014/main" id="{F72ABB06-3FA1-4349-B6FD-68E4344E3382}"/>
              </a:ext>
            </a:extLst>
          </p:cNvPr>
          <p:cNvSpPr txBox="1"/>
          <p:nvPr/>
        </p:nvSpPr>
        <p:spPr>
          <a:xfrm>
            <a:off x="6664271" y="5966847"/>
            <a:ext cx="1202573" cy="738664"/>
          </a:xfrm>
          <a:prstGeom prst="rect">
            <a:avLst/>
          </a:prstGeom>
          <a:noFill/>
        </p:spPr>
        <p:txBody>
          <a:bodyPr wrap="none" rtlCol="0">
            <a:spAutoFit/>
          </a:bodyPr>
          <a:lstStyle/>
          <a:p>
            <a:r>
              <a:rPr lang="en-DE" sz="2400" dirty="0"/>
              <a:t>𝜋 = 1.33</a:t>
            </a:r>
          </a:p>
          <a:p>
            <a:endParaRPr lang="en-DE" dirty="0"/>
          </a:p>
        </p:txBody>
      </p:sp>
    </p:spTree>
    <p:extLst>
      <p:ext uri="{BB962C8B-B14F-4D97-AF65-F5344CB8AC3E}">
        <p14:creationId xmlns:p14="http://schemas.microsoft.com/office/powerpoint/2010/main" val="7131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F857-9241-214E-9986-0FB71E44286F}"/>
              </a:ext>
            </a:extLst>
          </p:cNvPr>
          <p:cNvSpPr>
            <a:spLocks noGrp="1"/>
          </p:cNvSpPr>
          <p:nvPr>
            <p:ph type="title"/>
          </p:nvPr>
        </p:nvSpPr>
        <p:spPr>
          <a:xfrm>
            <a:off x="160283" y="18255"/>
            <a:ext cx="10515600" cy="1325563"/>
          </a:xfrm>
        </p:spPr>
        <p:txBody>
          <a:bodyPr/>
          <a:lstStyle/>
          <a:p>
            <a:r>
              <a:rPr lang="en-US" b="1" dirty="0"/>
              <a:t>Darwin’s main insights</a:t>
            </a:r>
            <a:endParaRPr lang="en-DE" dirty="0"/>
          </a:p>
        </p:txBody>
      </p:sp>
      <p:sp>
        <p:nvSpPr>
          <p:cNvPr id="3" name="Content Placeholder 2">
            <a:extLst>
              <a:ext uri="{FF2B5EF4-FFF2-40B4-BE49-F238E27FC236}">
                <a16:creationId xmlns:a16="http://schemas.microsoft.com/office/drawing/2014/main" id="{31866F0F-BF2A-B143-90EE-75524CDB63BB}"/>
              </a:ext>
            </a:extLst>
          </p:cNvPr>
          <p:cNvSpPr>
            <a:spLocks noGrp="1"/>
          </p:cNvSpPr>
          <p:nvPr>
            <p:ph idx="1"/>
          </p:nvPr>
        </p:nvSpPr>
        <p:spPr>
          <a:xfrm>
            <a:off x="838200" y="1825625"/>
            <a:ext cx="6256283" cy="4932760"/>
          </a:xfrm>
        </p:spPr>
        <p:txBody>
          <a:bodyPr>
            <a:normAutofit/>
          </a:bodyPr>
          <a:lstStyle/>
          <a:p>
            <a:r>
              <a:rPr lang="en-US" dirty="0"/>
              <a:t>Descent with modification</a:t>
            </a:r>
          </a:p>
          <a:p>
            <a:pPr marL="0" indent="0">
              <a:buNone/>
            </a:pPr>
            <a:endParaRPr lang="en-US" dirty="0"/>
          </a:p>
          <a:p>
            <a:r>
              <a:rPr lang="en-US" dirty="0"/>
              <a:t>Natural selection</a:t>
            </a:r>
          </a:p>
          <a:p>
            <a:pPr lvl="1"/>
            <a:r>
              <a:rPr lang="en-US" dirty="0"/>
              <a:t>Different reproductive success between individuals with different traits</a:t>
            </a:r>
          </a:p>
          <a:p>
            <a:endParaRPr lang="en-US" dirty="0"/>
          </a:p>
          <a:p>
            <a:r>
              <a:rPr lang="en-US" dirty="0"/>
              <a:t>Not all evolution is natural selection</a:t>
            </a:r>
          </a:p>
          <a:p>
            <a:pPr lvl="1"/>
            <a:endParaRPr lang="en-US" dirty="0"/>
          </a:p>
          <a:p>
            <a:r>
              <a:rPr lang="en-US" dirty="0"/>
              <a:t>What Darwin didn’t know…</a:t>
            </a:r>
          </a:p>
          <a:p>
            <a:pPr lvl="1"/>
            <a:r>
              <a:rPr lang="en-US" dirty="0"/>
              <a:t>Genetics</a:t>
            </a:r>
            <a:endParaRPr lang="en-DE" dirty="0"/>
          </a:p>
        </p:txBody>
      </p:sp>
      <p:pic>
        <p:nvPicPr>
          <p:cNvPr id="4" name="Picture 4">
            <a:extLst>
              <a:ext uri="{FF2B5EF4-FFF2-40B4-BE49-F238E27FC236}">
                <a16:creationId xmlns:a16="http://schemas.microsoft.com/office/drawing/2014/main" id="{A43BAC0C-3A91-1441-A084-7539F029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570" y="27179"/>
            <a:ext cx="4766713" cy="3596891"/>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a:extLst>
              <a:ext uri="{FF2B5EF4-FFF2-40B4-BE49-F238E27FC236}">
                <a16:creationId xmlns:a16="http://schemas.microsoft.com/office/drawing/2014/main" id="{D4B94C45-EBD4-6141-A098-728FAFF63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570" y="3042649"/>
            <a:ext cx="2376523" cy="37157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0693119-87D2-804F-8C14-B5DC28F76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0748" y="3316224"/>
            <a:ext cx="1770269" cy="2589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8EF210-F3F0-3540-8FB7-6BFB44D99058}"/>
              </a:ext>
            </a:extLst>
          </p:cNvPr>
          <p:cNvSpPr txBox="1"/>
          <p:nvPr/>
        </p:nvSpPr>
        <p:spPr>
          <a:xfrm>
            <a:off x="9579171" y="5905984"/>
            <a:ext cx="2193421" cy="369332"/>
          </a:xfrm>
          <a:prstGeom prst="rect">
            <a:avLst/>
          </a:prstGeom>
          <a:noFill/>
        </p:spPr>
        <p:txBody>
          <a:bodyPr wrap="none" rtlCol="0">
            <a:spAutoFit/>
          </a:bodyPr>
          <a:lstStyle/>
          <a:p>
            <a:r>
              <a:rPr lang="en-DE" dirty="0"/>
              <a:t>Alfred Russel Wallace</a:t>
            </a:r>
          </a:p>
        </p:txBody>
      </p:sp>
    </p:spTree>
    <p:extLst>
      <p:ext uri="{BB962C8B-B14F-4D97-AF65-F5344CB8AC3E}">
        <p14:creationId xmlns:p14="http://schemas.microsoft.com/office/powerpoint/2010/main" val="354097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757C-42A3-7439-0766-F425C0B0795A}"/>
              </a:ext>
            </a:extLst>
          </p:cNvPr>
          <p:cNvSpPr>
            <a:spLocks noGrp="1"/>
          </p:cNvSpPr>
          <p:nvPr>
            <p:ph type="title"/>
          </p:nvPr>
        </p:nvSpPr>
        <p:spPr/>
        <p:txBody>
          <a:bodyPr/>
          <a:lstStyle/>
          <a:p>
            <a:r>
              <a:rPr lang="en-US" dirty="0">
                <a:highlight>
                  <a:srgbClr val="FFFF00"/>
                </a:highlight>
              </a:rPr>
              <a:t>Very brief coalescent intro??</a:t>
            </a:r>
          </a:p>
        </p:txBody>
      </p:sp>
      <p:sp>
        <p:nvSpPr>
          <p:cNvPr id="3" name="Content Placeholder 2">
            <a:extLst>
              <a:ext uri="{FF2B5EF4-FFF2-40B4-BE49-F238E27FC236}">
                <a16:creationId xmlns:a16="http://schemas.microsoft.com/office/drawing/2014/main" id="{C0DD0C0C-4118-68E0-271D-5A2D92ACCD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92001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Changes in population size have large effect</a:t>
            </a:r>
          </a:p>
        </p:txBody>
      </p:sp>
      <p:sp>
        <p:nvSpPr>
          <p:cNvPr id="6" name="AutoShape 2">
            <a:extLst>
              <a:ext uri="{FF2B5EF4-FFF2-40B4-BE49-F238E27FC236}">
                <a16:creationId xmlns:a16="http://schemas.microsoft.com/office/drawing/2014/main" id="{DC6AB881-9274-294D-BC1F-62ECBABA20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9" name="Picture 8">
            <a:extLst>
              <a:ext uri="{FF2B5EF4-FFF2-40B4-BE49-F238E27FC236}">
                <a16:creationId xmlns:a16="http://schemas.microsoft.com/office/drawing/2014/main" id="{3521C20C-5EB0-9E48-B76C-C2CB6C43A071}"/>
              </a:ext>
            </a:extLst>
          </p:cNvPr>
          <p:cNvPicPr>
            <a:picLocks noChangeAspect="1"/>
          </p:cNvPicPr>
          <p:nvPr/>
        </p:nvPicPr>
        <p:blipFill>
          <a:blip r:embed="rId3"/>
          <a:stretch>
            <a:fillRect/>
          </a:stretch>
        </p:blipFill>
        <p:spPr>
          <a:xfrm>
            <a:off x="0" y="2042553"/>
            <a:ext cx="8366501" cy="3909580"/>
          </a:xfrm>
          <a:prstGeom prst="rect">
            <a:avLst/>
          </a:prstGeom>
        </p:spPr>
      </p:pic>
      <p:pic>
        <p:nvPicPr>
          <p:cNvPr id="11" name="Picture 10">
            <a:extLst>
              <a:ext uri="{FF2B5EF4-FFF2-40B4-BE49-F238E27FC236}">
                <a16:creationId xmlns:a16="http://schemas.microsoft.com/office/drawing/2014/main" id="{63EA8294-4B7D-7545-8756-EBD9252D952B}"/>
              </a:ext>
            </a:extLst>
          </p:cNvPr>
          <p:cNvPicPr>
            <a:picLocks noChangeAspect="1"/>
          </p:cNvPicPr>
          <p:nvPr/>
        </p:nvPicPr>
        <p:blipFill>
          <a:blip r:embed="rId4"/>
          <a:stretch>
            <a:fillRect/>
          </a:stretch>
        </p:blipFill>
        <p:spPr>
          <a:xfrm>
            <a:off x="8351003" y="2042553"/>
            <a:ext cx="4566389" cy="3909580"/>
          </a:xfrm>
          <a:prstGeom prst="rect">
            <a:avLst/>
          </a:prstGeom>
        </p:spPr>
      </p:pic>
      <p:sp>
        <p:nvSpPr>
          <p:cNvPr id="3" name="TextBox 2">
            <a:extLst>
              <a:ext uri="{FF2B5EF4-FFF2-40B4-BE49-F238E27FC236}">
                <a16:creationId xmlns:a16="http://schemas.microsoft.com/office/drawing/2014/main" id="{C9324870-FE54-56DE-4E5B-53B980163A8B}"/>
              </a:ext>
            </a:extLst>
          </p:cNvPr>
          <p:cNvSpPr txBox="1"/>
          <p:nvPr/>
        </p:nvSpPr>
        <p:spPr>
          <a:xfrm>
            <a:off x="3413265" y="6336309"/>
            <a:ext cx="5670270" cy="369332"/>
          </a:xfrm>
          <a:prstGeom prst="rect">
            <a:avLst/>
          </a:prstGeom>
          <a:noFill/>
        </p:spPr>
        <p:txBody>
          <a:bodyPr wrap="none" rtlCol="0">
            <a:spAutoFit/>
          </a:bodyPr>
          <a:lstStyle/>
          <a:p>
            <a:r>
              <a:rPr lang="en-DE" dirty="0"/>
              <a:t>Coalesence patterns can tell us about demographic history</a:t>
            </a:r>
          </a:p>
        </p:txBody>
      </p:sp>
      <p:sp>
        <p:nvSpPr>
          <p:cNvPr id="4" name="Rectangle 3">
            <a:extLst>
              <a:ext uri="{FF2B5EF4-FFF2-40B4-BE49-F238E27FC236}">
                <a16:creationId xmlns:a16="http://schemas.microsoft.com/office/drawing/2014/main" id="{AF83139A-08D1-4701-8475-F47BB9E9B453}"/>
              </a:ext>
            </a:extLst>
          </p:cNvPr>
          <p:cNvSpPr/>
          <p:nvPr/>
        </p:nvSpPr>
        <p:spPr>
          <a:xfrm>
            <a:off x="3413265" y="1596788"/>
            <a:ext cx="3151308"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BCF5C244-D16D-7C49-D405-4F3FF0853518}"/>
              </a:ext>
            </a:extLst>
          </p:cNvPr>
          <p:cNvSpPr/>
          <p:nvPr/>
        </p:nvSpPr>
        <p:spPr>
          <a:xfrm>
            <a:off x="6106056" y="1404700"/>
            <a:ext cx="3151308"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6009A674-1221-2140-7F8D-F5101C344F4E}"/>
              </a:ext>
            </a:extLst>
          </p:cNvPr>
          <p:cNvSpPr/>
          <p:nvPr/>
        </p:nvSpPr>
        <p:spPr>
          <a:xfrm>
            <a:off x="9040692" y="1404699"/>
            <a:ext cx="3417612"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3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E7194-F309-D001-C3D2-0153FBFE85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F32975-8AD7-8838-139E-AA59A03C11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516520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F58B-8F19-6E21-EBF8-574AE53924EE}"/>
              </a:ext>
            </a:extLst>
          </p:cNvPr>
          <p:cNvSpPr>
            <a:spLocks noGrp="1"/>
          </p:cNvSpPr>
          <p:nvPr>
            <p:ph type="ctrTitle"/>
          </p:nvPr>
        </p:nvSpPr>
        <p:spPr/>
        <p:txBody>
          <a:bodyPr/>
          <a:lstStyle/>
          <a:p>
            <a:r>
              <a:rPr lang="en-US" dirty="0"/>
              <a:t>P</a:t>
            </a:r>
            <a:r>
              <a:rPr lang="en-DE" dirty="0"/>
              <a:t>opulation structure</a:t>
            </a:r>
          </a:p>
        </p:txBody>
      </p:sp>
    </p:spTree>
    <p:extLst>
      <p:ext uri="{BB962C8B-B14F-4D97-AF65-F5344CB8AC3E}">
        <p14:creationId xmlns:p14="http://schemas.microsoft.com/office/powerpoint/2010/main" val="3469504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04f001.jpg">
            <a:extLst>
              <a:ext uri="{FF2B5EF4-FFF2-40B4-BE49-F238E27FC236}">
                <a16:creationId xmlns:a16="http://schemas.microsoft.com/office/drawing/2014/main" id="{5E43D8CF-A297-014E-3C11-C72A85EB15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3213100"/>
            <a:ext cx="659606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CE56A54C-8F2C-1833-71D0-CFC83D7A8B33}"/>
              </a:ext>
            </a:extLst>
          </p:cNvPr>
          <p:cNvSpPr>
            <a:spLocks noGrp="1"/>
          </p:cNvSpPr>
          <p:nvPr>
            <p:ph type="title"/>
          </p:nvPr>
        </p:nvSpPr>
        <p:spPr>
          <a:xfrm>
            <a:off x="0" y="38234"/>
            <a:ext cx="10515600" cy="1325563"/>
          </a:xfrm>
        </p:spPr>
        <p:txBody>
          <a:bodyPr/>
          <a:lstStyle/>
          <a:p>
            <a:r>
              <a:rPr lang="en-US" dirty="0"/>
              <a:t>Population structure</a:t>
            </a:r>
          </a:p>
        </p:txBody>
      </p:sp>
      <p:sp>
        <p:nvSpPr>
          <p:cNvPr id="5" name="Content Placeholder 4">
            <a:extLst>
              <a:ext uri="{FF2B5EF4-FFF2-40B4-BE49-F238E27FC236}">
                <a16:creationId xmlns:a16="http://schemas.microsoft.com/office/drawing/2014/main" id="{D18B467D-A074-6604-CD2A-C6ACB65CCD4D}"/>
              </a:ext>
            </a:extLst>
          </p:cNvPr>
          <p:cNvSpPr>
            <a:spLocks noGrp="1"/>
          </p:cNvSpPr>
          <p:nvPr>
            <p:ph idx="1"/>
          </p:nvPr>
        </p:nvSpPr>
        <p:spPr>
          <a:xfrm>
            <a:off x="838200" y="1363797"/>
            <a:ext cx="10515600" cy="4351338"/>
          </a:xfrm>
        </p:spPr>
        <p:txBody>
          <a:bodyPr>
            <a:normAutofit/>
          </a:bodyPr>
          <a:lstStyle/>
          <a:p>
            <a:r>
              <a:rPr lang="en-DE" sz="2400" dirty="0"/>
              <a:t>When a population is not randomly mating because of geographic reasons</a:t>
            </a:r>
          </a:p>
          <a:p>
            <a:r>
              <a:rPr lang="en-US" altLang="de-DE" sz="2400" dirty="0">
                <a:latin typeface="Arial" panose="020B0604020202020204" pitchFamily="34" charset="0"/>
              </a:rPr>
              <a:t>Up to now: a single, random mating (</a:t>
            </a:r>
            <a:r>
              <a:rPr lang="en-US" altLang="de-DE" sz="2400" i="1" u="sng" dirty="0">
                <a:latin typeface="Arial" panose="020B0604020202020204" pitchFamily="34" charset="0"/>
              </a:rPr>
              <a:t>panmictic</a:t>
            </a:r>
            <a:r>
              <a:rPr lang="en-US" altLang="de-DE" sz="2400" dirty="0">
                <a:latin typeface="Arial" panose="020B0604020202020204" pitchFamily="34" charset="0"/>
              </a:rPr>
              <a:t>) population</a:t>
            </a:r>
            <a:endParaRPr lang="en-US" altLang="de-DE" sz="2400" i="1" dirty="0">
              <a:latin typeface="Arial" panose="020B0604020202020204" pitchFamily="34" charset="0"/>
            </a:endParaRPr>
          </a:p>
          <a:p>
            <a:r>
              <a:rPr lang="en-US" altLang="de-DE" sz="2400" dirty="0">
                <a:latin typeface="Arial" panose="020B0604020202020204" pitchFamily="34" charset="0"/>
              </a:rPr>
              <a:t>Clearly not always the case!</a:t>
            </a:r>
          </a:p>
          <a:p>
            <a:r>
              <a:rPr lang="en-US" altLang="de-DE" sz="2400" dirty="0">
                <a:latin typeface="Arial" panose="020B0604020202020204" pitchFamily="34" charset="0"/>
              </a:rPr>
              <a:t>Example: separation by a geographic barrier (</a:t>
            </a:r>
            <a:r>
              <a:rPr lang="en-US" altLang="de-DE" sz="2400" i="1" u="sng" dirty="0">
                <a:latin typeface="Arial" panose="020B0604020202020204" pitchFamily="34" charset="0"/>
              </a:rPr>
              <a:t>vicariance</a:t>
            </a:r>
            <a:r>
              <a:rPr lang="en-US" altLang="de-DE" sz="2400" dirty="0">
                <a:latin typeface="Arial" panose="020B0604020202020204" pitchFamily="34" charset="0"/>
              </a:rPr>
              <a:t>)</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4B0F-A4BA-6015-E163-68A6A42A9CA0}"/>
              </a:ext>
            </a:extLst>
          </p:cNvPr>
          <p:cNvSpPr>
            <a:spLocks noGrp="1"/>
          </p:cNvSpPr>
          <p:nvPr>
            <p:ph type="title"/>
          </p:nvPr>
        </p:nvSpPr>
        <p:spPr>
          <a:xfrm>
            <a:off x="208005" y="155060"/>
            <a:ext cx="3839274" cy="1325563"/>
          </a:xfrm>
        </p:spPr>
        <p:txBody>
          <a:bodyPr/>
          <a:lstStyle/>
          <a:p>
            <a:r>
              <a:rPr lang="en-DE" dirty="0"/>
              <a:t>Wahlund effect</a:t>
            </a:r>
          </a:p>
        </p:txBody>
      </p:sp>
      <p:sp>
        <p:nvSpPr>
          <p:cNvPr id="3" name="Content Placeholder 2">
            <a:extLst>
              <a:ext uri="{FF2B5EF4-FFF2-40B4-BE49-F238E27FC236}">
                <a16:creationId xmlns:a16="http://schemas.microsoft.com/office/drawing/2014/main" id="{57CC8A83-F14C-89F3-5EC9-92593DA64295}"/>
              </a:ext>
            </a:extLst>
          </p:cNvPr>
          <p:cNvSpPr>
            <a:spLocks noGrp="1"/>
          </p:cNvSpPr>
          <p:nvPr>
            <p:ph idx="1"/>
          </p:nvPr>
        </p:nvSpPr>
        <p:spPr>
          <a:xfrm>
            <a:off x="253477" y="3423961"/>
            <a:ext cx="11020168" cy="3476883"/>
          </a:xfrm>
        </p:spPr>
        <p:txBody>
          <a:bodyPr/>
          <a:lstStyle/>
          <a:p>
            <a:r>
              <a:rPr lang="en-DE" dirty="0"/>
              <a:t>Population structure generates non-random mating..</a:t>
            </a:r>
          </a:p>
          <a:p>
            <a:pPr lvl="1"/>
            <a:r>
              <a:rPr lang="en-US" dirty="0"/>
              <a:t>V</a:t>
            </a:r>
            <a:r>
              <a:rPr lang="en-DE" dirty="0"/>
              <a:t>iolates HW</a:t>
            </a:r>
          </a:p>
          <a:p>
            <a:r>
              <a:rPr lang="en-DE" dirty="0"/>
              <a:t>But what if you don’t know there is structure?</a:t>
            </a:r>
          </a:p>
          <a:p>
            <a:r>
              <a:rPr lang="en-DE" dirty="0"/>
              <a:t>Look at heterozygosity</a:t>
            </a:r>
          </a:p>
          <a:p>
            <a:pPr lvl="1"/>
            <a:r>
              <a:rPr lang="en-DE" dirty="0"/>
              <a:t>Causes a deficit</a:t>
            </a:r>
          </a:p>
        </p:txBody>
      </p:sp>
      <p:grpSp>
        <p:nvGrpSpPr>
          <p:cNvPr id="4" name="Group 3">
            <a:extLst>
              <a:ext uri="{FF2B5EF4-FFF2-40B4-BE49-F238E27FC236}">
                <a16:creationId xmlns:a16="http://schemas.microsoft.com/office/drawing/2014/main" id="{35DE4A23-710F-0182-8400-7F7F4C4CA29F}"/>
              </a:ext>
            </a:extLst>
          </p:cNvPr>
          <p:cNvGrpSpPr/>
          <p:nvPr/>
        </p:nvGrpSpPr>
        <p:grpSpPr>
          <a:xfrm>
            <a:off x="4409302" y="272511"/>
            <a:ext cx="3694670" cy="2416223"/>
            <a:chOff x="838200" y="2421923"/>
            <a:chExt cx="3694670" cy="2416223"/>
          </a:xfrm>
        </p:grpSpPr>
        <p:sp>
          <p:nvSpPr>
            <p:cNvPr id="5" name="Oval 4">
              <a:extLst>
                <a:ext uri="{FF2B5EF4-FFF2-40B4-BE49-F238E27FC236}">
                  <a16:creationId xmlns:a16="http://schemas.microsoft.com/office/drawing/2014/main" id="{73605825-985B-D83C-E768-39AFB5749D66}"/>
                </a:ext>
              </a:extLst>
            </p:cNvPr>
            <p:cNvSpPr/>
            <p:nvPr/>
          </p:nvSpPr>
          <p:spPr>
            <a:xfrm>
              <a:off x="838200" y="2421923"/>
              <a:ext cx="3694670" cy="24162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FB642882-1698-A69A-33CC-DE619BCC48EC}"/>
                </a:ext>
              </a:extLst>
            </p:cNvPr>
            <p:cNvSpPr/>
            <p:nvPr/>
          </p:nvSpPr>
          <p:spPr>
            <a:xfrm>
              <a:off x="1234683" y="3115062"/>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9" name="Oval 8">
              <a:extLst>
                <a:ext uri="{FF2B5EF4-FFF2-40B4-BE49-F238E27FC236}">
                  <a16:creationId xmlns:a16="http://schemas.microsoft.com/office/drawing/2014/main" id="{F29C07F9-041C-72F4-4086-14D69777655C}"/>
                </a:ext>
              </a:extLst>
            </p:cNvPr>
            <p:cNvSpPr/>
            <p:nvPr/>
          </p:nvSpPr>
          <p:spPr>
            <a:xfrm>
              <a:off x="2358081" y="4059564"/>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11" name="Oval 10">
              <a:extLst>
                <a:ext uri="{FF2B5EF4-FFF2-40B4-BE49-F238E27FC236}">
                  <a16:creationId xmlns:a16="http://schemas.microsoft.com/office/drawing/2014/main" id="{C64661DF-1D07-6E82-0905-29F68A661C7B}"/>
                </a:ext>
              </a:extLst>
            </p:cNvPr>
            <p:cNvSpPr/>
            <p:nvPr/>
          </p:nvSpPr>
          <p:spPr>
            <a:xfrm>
              <a:off x="3042368" y="2719835"/>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grpSp>
      <p:grpSp>
        <p:nvGrpSpPr>
          <p:cNvPr id="16" name="Group 15">
            <a:extLst>
              <a:ext uri="{FF2B5EF4-FFF2-40B4-BE49-F238E27FC236}">
                <a16:creationId xmlns:a16="http://schemas.microsoft.com/office/drawing/2014/main" id="{D5E35AA0-86A2-FD2C-F3D7-F0B3A7382B7F}"/>
              </a:ext>
            </a:extLst>
          </p:cNvPr>
          <p:cNvGrpSpPr/>
          <p:nvPr/>
        </p:nvGrpSpPr>
        <p:grpSpPr>
          <a:xfrm>
            <a:off x="8401971" y="272511"/>
            <a:ext cx="3694670" cy="2416223"/>
            <a:chOff x="4792208" y="2605710"/>
            <a:chExt cx="3694670" cy="2416223"/>
          </a:xfrm>
        </p:grpSpPr>
        <p:sp>
          <p:nvSpPr>
            <p:cNvPr id="17" name="Oval 16">
              <a:extLst>
                <a:ext uri="{FF2B5EF4-FFF2-40B4-BE49-F238E27FC236}">
                  <a16:creationId xmlns:a16="http://schemas.microsoft.com/office/drawing/2014/main" id="{A5490237-6766-8BF0-BAE2-F9B750243D27}"/>
                </a:ext>
              </a:extLst>
            </p:cNvPr>
            <p:cNvSpPr/>
            <p:nvPr/>
          </p:nvSpPr>
          <p:spPr>
            <a:xfrm>
              <a:off x="4792208" y="2605710"/>
              <a:ext cx="3694670" cy="24162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CF624D32-C3E4-8D9E-6506-8CA0AB2BD6EF}"/>
                </a:ext>
              </a:extLst>
            </p:cNvPr>
            <p:cNvSpPr/>
            <p:nvPr/>
          </p:nvSpPr>
          <p:spPr>
            <a:xfrm>
              <a:off x="5051546" y="3202939"/>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20" name="Oval 19">
              <a:extLst>
                <a:ext uri="{FF2B5EF4-FFF2-40B4-BE49-F238E27FC236}">
                  <a16:creationId xmlns:a16="http://schemas.microsoft.com/office/drawing/2014/main" id="{88648AC7-B224-0B03-00EB-62BE8199F8AC}"/>
                </a:ext>
              </a:extLst>
            </p:cNvPr>
            <p:cNvSpPr/>
            <p:nvPr/>
          </p:nvSpPr>
          <p:spPr>
            <a:xfrm>
              <a:off x="6056067" y="4323826"/>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26" name="Oval 25">
              <a:extLst>
                <a:ext uri="{FF2B5EF4-FFF2-40B4-BE49-F238E27FC236}">
                  <a16:creationId xmlns:a16="http://schemas.microsoft.com/office/drawing/2014/main" id="{80F3A280-23A5-2953-61C1-6B903865AA8C}"/>
                </a:ext>
              </a:extLst>
            </p:cNvPr>
            <p:cNvSpPr/>
            <p:nvPr/>
          </p:nvSpPr>
          <p:spPr>
            <a:xfrm>
              <a:off x="6549964" y="2849355"/>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grpSp>
      <p:sp>
        <p:nvSpPr>
          <p:cNvPr id="28" name="TextBox 27">
            <a:extLst>
              <a:ext uri="{FF2B5EF4-FFF2-40B4-BE49-F238E27FC236}">
                <a16:creationId xmlns:a16="http://schemas.microsoft.com/office/drawing/2014/main" id="{99D66989-46D4-D3CC-6585-76EEBDA1B200}"/>
              </a:ext>
            </a:extLst>
          </p:cNvPr>
          <p:cNvSpPr txBox="1"/>
          <p:nvPr/>
        </p:nvSpPr>
        <p:spPr>
          <a:xfrm>
            <a:off x="5586201" y="2922378"/>
            <a:ext cx="1513556" cy="369332"/>
          </a:xfrm>
          <a:prstGeom prst="rect">
            <a:avLst/>
          </a:prstGeom>
          <a:noFill/>
        </p:spPr>
        <p:txBody>
          <a:bodyPr wrap="none" rtlCol="0">
            <a:spAutoFit/>
          </a:bodyPr>
          <a:lstStyle/>
          <a:p>
            <a:r>
              <a:rPr lang="en-US" dirty="0"/>
              <a:t>P</a:t>
            </a:r>
            <a:r>
              <a:rPr lang="en-DE" dirty="0"/>
              <a:t> = 0.8; q =0.2</a:t>
            </a:r>
          </a:p>
        </p:txBody>
      </p:sp>
      <p:sp>
        <p:nvSpPr>
          <p:cNvPr id="29" name="TextBox 28">
            <a:extLst>
              <a:ext uri="{FF2B5EF4-FFF2-40B4-BE49-F238E27FC236}">
                <a16:creationId xmlns:a16="http://schemas.microsoft.com/office/drawing/2014/main" id="{520953BE-5714-5297-BA6E-E03551C4D137}"/>
              </a:ext>
            </a:extLst>
          </p:cNvPr>
          <p:cNvSpPr txBox="1"/>
          <p:nvPr/>
        </p:nvSpPr>
        <p:spPr>
          <a:xfrm>
            <a:off x="9495690" y="2921159"/>
            <a:ext cx="1513556" cy="369332"/>
          </a:xfrm>
          <a:prstGeom prst="rect">
            <a:avLst/>
          </a:prstGeom>
          <a:noFill/>
        </p:spPr>
        <p:txBody>
          <a:bodyPr wrap="none" rtlCol="0">
            <a:spAutoFit/>
          </a:bodyPr>
          <a:lstStyle/>
          <a:p>
            <a:r>
              <a:rPr lang="en-US" dirty="0"/>
              <a:t>P</a:t>
            </a:r>
            <a:r>
              <a:rPr lang="en-DE" dirty="0"/>
              <a:t> = 0.2; q =0.8</a:t>
            </a:r>
          </a:p>
        </p:txBody>
      </p:sp>
      <p:sp>
        <p:nvSpPr>
          <p:cNvPr id="30" name="Oval 29">
            <a:extLst>
              <a:ext uri="{FF2B5EF4-FFF2-40B4-BE49-F238E27FC236}">
                <a16:creationId xmlns:a16="http://schemas.microsoft.com/office/drawing/2014/main" id="{C4812DF9-4D63-1070-4CB0-721E29FE24EB}"/>
              </a:ext>
            </a:extLst>
          </p:cNvPr>
          <p:cNvSpPr/>
          <p:nvPr/>
        </p:nvSpPr>
        <p:spPr>
          <a:xfrm>
            <a:off x="5571676" y="1048673"/>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1" name="Oval 30">
            <a:extLst>
              <a:ext uri="{FF2B5EF4-FFF2-40B4-BE49-F238E27FC236}">
                <a16:creationId xmlns:a16="http://schemas.microsoft.com/office/drawing/2014/main" id="{584096ED-3F3B-D536-4537-99B5BF086E24}"/>
              </a:ext>
            </a:extLst>
          </p:cNvPr>
          <p:cNvSpPr/>
          <p:nvPr/>
        </p:nvSpPr>
        <p:spPr>
          <a:xfrm>
            <a:off x="4775694" y="1594876"/>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2" name="Oval 31">
            <a:extLst>
              <a:ext uri="{FF2B5EF4-FFF2-40B4-BE49-F238E27FC236}">
                <a16:creationId xmlns:a16="http://schemas.microsoft.com/office/drawing/2014/main" id="{D3F47EAD-5E36-E78B-EA1E-5E76BE3D48B5}"/>
              </a:ext>
            </a:extLst>
          </p:cNvPr>
          <p:cNvSpPr/>
          <p:nvPr/>
        </p:nvSpPr>
        <p:spPr>
          <a:xfrm>
            <a:off x="5223656" y="2025761"/>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3" name="Oval 32">
            <a:extLst>
              <a:ext uri="{FF2B5EF4-FFF2-40B4-BE49-F238E27FC236}">
                <a16:creationId xmlns:a16="http://schemas.microsoft.com/office/drawing/2014/main" id="{76187645-4732-F8BD-A45F-3CEAB77EF853}"/>
              </a:ext>
            </a:extLst>
          </p:cNvPr>
          <p:cNvSpPr/>
          <p:nvPr/>
        </p:nvSpPr>
        <p:spPr>
          <a:xfrm>
            <a:off x="6332779" y="1265732"/>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4" name="Oval 33">
            <a:extLst>
              <a:ext uri="{FF2B5EF4-FFF2-40B4-BE49-F238E27FC236}">
                <a16:creationId xmlns:a16="http://schemas.microsoft.com/office/drawing/2014/main" id="{458A866A-3E18-6050-C3C6-32AA20CC04ED}"/>
              </a:ext>
            </a:extLst>
          </p:cNvPr>
          <p:cNvSpPr/>
          <p:nvPr/>
        </p:nvSpPr>
        <p:spPr>
          <a:xfrm>
            <a:off x="6692917" y="1910151"/>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5" name="Oval 34">
            <a:extLst>
              <a:ext uri="{FF2B5EF4-FFF2-40B4-BE49-F238E27FC236}">
                <a16:creationId xmlns:a16="http://schemas.microsoft.com/office/drawing/2014/main" id="{92BB0EBA-E1CB-23DD-2F3E-EA6F20ADEEB3}"/>
              </a:ext>
            </a:extLst>
          </p:cNvPr>
          <p:cNvSpPr/>
          <p:nvPr/>
        </p:nvSpPr>
        <p:spPr>
          <a:xfrm>
            <a:off x="5463055" y="443653"/>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6" name="Oval 35">
            <a:extLst>
              <a:ext uri="{FF2B5EF4-FFF2-40B4-BE49-F238E27FC236}">
                <a16:creationId xmlns:a16="http://schemas.microsoft.com/office/drawing/2014/main" id="{A576FEF8-A9B9-7659-09FA-ADC73EB59A48}"/>
              </a:ext>
            </a:extLst>
          </p:cNvPr>
          <p:cNvSpPr/>
          <p:nvPr/>
        </p:nvSpPr>
        <p:spPr>
          <a:xfrm>
            <a:off x="7217910" y="1177286"/>
            <a:ext cx="654908" cy="46166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7" name="Oval 36">
            <a:extLst>
              <a:ext uri="{FF2B5EF4-FFF2-40B4-BE49-F238E27FC236}">
                <a16:creationId xmlns:a16="http://schemas.microsoft.com/office/drawing/2014/main" id="{313F1EA7-E007-52CB-CA07-81B3BF11CA81}"/>
              </a:ext>
            </a:extLst>
          </p:cNvPr>
          <p:cNvSpPr/>
          <p:nvPr/>
        </p:nvSpPr>
        <p:spPr>
          <a:xfrm>
            <a:off x="11036602" y="746988"/>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8" name="Oval 37">
            <a:extLst>
              <a:ext uri="{FF2B5EF4-FFF2-40B4-BE49-F238E27FC236}">
                <a16:creationId xmlns:a16="http://schemas.microsoft.com/office/drawing/2014/main" id="{31344CFF-5D8E-5BF0-91BA-C0B63132329E}"/>
              </a:ext>
            </a:extLst>
          </p:cNvPr>
          <p:cNvSpPr/>
          <p:nvPr/>
        </p:nvSpPr>
        <p:spPr>
          <a:xfrm>
            <a:off x="10618737" y="1943880"/>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39" name="Oval 38">
            <a:extLst>
              <a:ext uri="{FF2B5EF4-FFF2-40B4-BE49-F238E27FC236}">
                <a16:creationId xmlns:a16="http://schemas.microsoft.com/office/drawing/2014/main" id="{A2722565-8E08-060D-C4BC-38B035F96108}"/>
              </a:ext>
            </a:extLst>
          </p:cNvPr>
          <p:cNvSpPr/>
          <p:nvPr/>
        </p:nvSpPr>
        <p:spPr>
          <a:xfrm>
            <a:off x="9483202" y="1207796"/>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40" name="Oval 39">
            <a:extLst>
              <a:ext uri="{FF2B5EF4-FFF2-40B4-BE49-F238E27FC236}">
                <a16:creationId xmlns:a16="http://schemas.microsoft.com/office/drawing/2014/main" id="{830010F9-E4EB-A1C4-9796-52391319BAD2}"/>
              </a:ext>
            </a:extLst>
          </p:cNvPr>
          <p:cNvSpPr/>
          <p:nvPr/>
        </p:nvSpPr>
        <p:spPr>
          <a:xfrm>
            <a:off x="11163706" y="1557170"/>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41" name="Oval 40">
            <a:extLst>
              <a:ext uri="{FF2B5EF4-FFF2-40B4-BE49-F238E27FC236}">
                <a16:creationId xmlns:a16="http://schemas.microsoft.com/office/drawing/2014/main" id="{F79C1E01-63ED-AD81-8ED4-84FBE4C943A5}"/>
              </a:ext>
            </a:extLst>
          </p:cNvPr>
          <p:cNvSpPr/>
          <p:nvPr/>
        </p:nvSpPr>
        <p:spPr>
          <a:xfrm>
            <a:off x="9427142" y="587008"/>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42" name="Oval 41">
            <a:extLst>
              <a:ext uri="{FF2B5EF4-FFF2-40B4-BE49-F238E27FC236}">
                <a16:creationId xmlns:a16="http://schemas.microsoft.com/office/drawing/2014/main" id="{E982D16C-F7CC-54F6-A9B5-A46CFD075196}"/>
              </a:ext>
            </a:extLst>
          </p:cNvPr>
          <p:cNvSpPr/>
          <p:nvPr/>
        </p:nvSpPr>
        <p:spPr>
          <a:xfrm>
            <a:off x="10159727" y="1095505"/>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
        <p:nvSpPr>
          <p:cNvPr id="43" name="Oval 42">
            <a:extLst>
              <a:ext uri="{FF2B5EF4-FFF2-40B4-BE49-F238E27FC236}">
                <a16:creationId xmlns:a16="http://schemas.microsoft.com/office/drawing/2014/main" id="{B55B7AEA-A8D7-34EA-C1C3-F5701D0DCFBE}"/>
              </a:ext>
            </a:extLst>
          </p:cNvPr>
          <p:cNvSpPr/>
          <p:nvPr/>
        </p:nvSpPr>
        <p:spPr>
          <a:xfrm>
            <a:off x="8914371" y="1572099"/>
            <a:ext cx="654908" cy="461665"/>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a:t>
            </a:r>
          </a:p>
        </p:txBody>
      </p:sp>
    </p:spTree>
    <p:extLst>
      <p:ext uri="{BB962C8B-B14F-4D97-AF65-F5344CB8AC3E}">
        <p14:creationId xmlns:p14="http://schemas.microsoft.com/office/powerpoint/2010/main" val="264909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D4FB26-4A1F-21DC-BF34-0F888768A049}"/>
              </a:ext>
            </a:extLst>
          </p:cNvPr>
          <p:cNvSpPr>
            <a:spLocks noGrp="1"/>
          </p:cNvSpPr>
          <p:nvPr>
            <p:ph type="title"/>
          </p:nvPr>
        </p:nvSpPr>
        <p:spPr>
          <a:xfrm>
            <a:off x="170935" y="92846"/>
            <a:ext cx="7664795" cy="1325563"/>
          </a:xfrm>
        </p:spPr>
        <p:txBody>
          <a:bodyPr>
            <a:normAutofit/>
          </a:bodyPr>
          <a:lstStyle/>
          <a:p>
            <a:r>
              <a:rPr lang="en-DE" sz="5400" dirty="0"/>
              <a:t>F</a:t>
            </a:r>
            <a:r>
              <a:rPr lang="en-DE" sz="5400" baseline="-25000" dirty="0"/>
              <a:t>ST</a:t>
            </a:r>
          </a:p>
        </p:txBody>
      </p:sp>
      <p:sp>
        <p:nvSpPr>
          <p:cNvPr id="4" name="Content Placeholder 3">
            <a:extLst>
              <a:ext uri="{FF2B5EF4-FFF2-40B4-BE49-F238E27FC236}">
                <a16:creationId xmlns:a16="http://schemas.microsoft.com/office/drawing/2014/main" id="{9E647A88-D5BC-EE92-1A9F-5571C153270C}"/>
              </a:ext>
            </a:extLst>
          </p:cNvPr>
          <p:cNvSpPr>
            <a:spLocks noGrp="1"/>
          </p:cNvSpPr>
          <p:nvPr>
            <p:ph idx="1"/>
          </p:nvPr>
        </p:nvSpPr>
        <p:spPr>
          <a:xfrm>
            <a:off x="506627" y="1186249"/>
            <a:ext cx="10847173" cy="1785552"/>
          </a:xfrm>
        </p:spPr>
        <p:txBody>
          <a:bodyPr/>
          <a:lstStyle/>
          <a:p>
            <a:r>
              <a:rPr lang="en-DE" dirty="0"/>
              <a:t>Most common way to measure population subdivision:</a:t>
            </a:r>
          </a:p>
          <a:p>
            <a:pPr lvl="1"/>
            <a:r>
              <a:rPr lang="en-US" dirty="0"/>
              <a:t>A</a:t>
            </a:r>
            <a:r>
              <a:rPr lang="en-DE" dirty="0"/>
              <a:t>llele frequency differences between populations</a:t>
            </a:r>
          </a:p>
        </p:txBody>
      </p:sp>
      <p:graphicFrame>
        <p:nvGraphicFramePr>
          <p:cNvPr id="32" name="Object 3">
            <a:extLst>
              <a:ext uri="{FF2B5EF4-FFF2-40B4-BE49-F238E27FC236}">
                <a16:creationId xmlns:a16="http://schemas.microsoft.com/office/drawing/2014/main" id="{6A55333A-B97F-1639-0A0F-B6408CD406D7}"/>
              </a:ext>
            </a:extLst>
          </p:cNvPr>
          <p:cNvGraphicFramePr>
            <a:graphicFrameLocks noChangeAspect="1"/>
          </p:cNvGraphicFramePr>
          <p:nvPr/>
        </p:nvGraphicFramePr>
        <p:xfrm>
          <a:off x="1582737" y="2724323"/>
          <a:ext cx="9026525" cy="1747441"/>
        </p:xfrm>
        <a:graphic>
          <a:graphicData uri="http://schemas.openxmlformats.org/presentationml/2006/ole">
            <mc:AlternateContent xmlns:mc="http://schemas.openxmlformats.org/markup-compatibility/2006">
              <mc:Choice xmlns:v="urn:schemas-microsoft-com:vml" Requires="v">
                <p:oleObj name="Equation" r:id="rId3" imgW="23114000" imgH="4470400" progId="Equation.3">
                  <p:embed/>
                </p:oleObj>
              </mc:Choice>
              <mc:Fallback>
                <p:oleObj name="Equation" r:id="rId3" imgW="23114000" imgH="4470400" progId="Equation.3">
                  <p:embed/>
                  <p:pic>
                    <p:nvPicPr>
                      <p:cNvPr id="32" name="Object 3">
                        <a:extLst>
                          <a:ext uri="{FF2B5EF4-FFF2-40B4-BE49-F238E27FC236}">
                            <a16:creationId xmlns:a16="http://schemas.microsoft.com/office/drawing/2014/main" id="{6A55333A-B97F-1639-0A0F-B6408CD40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737" y="2724323"/>
                        <a:ext cx="9026525" cy="1747441"/>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Rectangle 5">
            <a:extLst>
              <a:ext uri="{FF2B5EF4-FFF2-40B4-BE49-F238E27FC236}">
                <a16:creationId xmlns:a16="http://schemas.microsoft.com/office/drawing/2014/main" id="{685F5713-F07A-7D7D-7AB3-CAB388C9E73B}"/>
              </a:ext>
            </a:extLst>
          </p:cNvPr>
          <p:cNvSpPr/>
          <p:nvPr/>
        </p:nvSpPr>
        <p:spPr>
          <a:xfrm>
            <a:off x="1509340" y="2549894"/>
            <a:ext cx="8575590" cy="10008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774335-4DFB-74DB-03DE-696E556665B0}"/>
                  </a:ext>
                </a:extLst>
              </p:cNvPr>
              <p:cNvSpPr txBox="1"/>
              <p:nvPr/>
            </p:nvSpPr>
            <p:spPr>
              <a:xfrm>
                <a:off x="4155724" y="2467383"/>
                <a:ext cx="3282822"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𝐹</m:t>
                      </m:r>
                      <m:r>
                        <a:rPr lang="en-US" sz="2400" b="0" i="1" baseline="-25000" smtClean="0">
                          <a:latin typeface="Cambria Math" panose="02040503050406030204" pitchFamily="18" charset="0"/>
                        </a:rPr>
                        <m:t>𝑆𝑇</m:t>
                      </m:r>
                      <m:r>
                        <a:rPr lang="en-US" sz="2400" b="0" i="1" smtClean="0">
                          <a:latin typeface="Cambria Math" panose="02040503050406030204" pitchFamily="18" charset="0"/>
                        </a:rPr>
                        <m:t>=</m:t>
                      </m:r>
                      <m:f>
                        <m:fPr>
                          <m:ctrlPr>
                            <a:rPr lang="en-DE" sz="2400" i="1" smtClean="0">
                              <a:latin typeface="Cambria Math" panose="02040503050406030204" pitchFamily="18" charset="0"/>
                            </a:rPr>
                          </m:ctrlPr>
                        </m:fPr>
                        <m:num>
                          <m:r>
                            <a:rPr lang="en-US" sz="2400" b="0" i="1" smtClean="0">
                              <a:latin typeface="Cambria Math" panose="02040503050406030204" pitchFamily="18" charset="0"/>
                            </a:rPr>
                            <m:t>𝐻</m:t>
                          </m:r>
                          <m:r>
                            <a:rPr lang="en-US" sz="2400" b="0" i="1" baseline="-25000"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𝐻𝑆</m:t>
                          </m:r>
                        </m:num>
                        <m:den>
                          <m:r>
                            <a:rPr lang="en-US" sz="2400" b="0" i="1" smtClean="0">
                              <a:latin typeface="Cambria Math" panose="02040503050406030204" pitchFamily="18" charset="0"/>
                            </a:rPr>
                            <m:t>𝐻</m:t>
                          </m:r>
                          <m:r>
                            <a:rPr lang="en-US" sz="2400" b="0" i="1" baseline="-25000" smtClean="0">
                              <a:latin typeface="Cambria Math" panose="02040503050406030204" pitchFamily="18" charset="0"/>
                            </a:rPr>
                            <m:t>𝑇</m:t>
                          </m:r>
                        </m:den>
                      </m:f>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𝐻</m:t>
                          </m:r>
                          <m:r>
                            <a:rPr lang="en-US" sz="2400" b="0" i="1" baseline="-25000" smtClean="0">
                              <a:latin typeface="Cambria Math" panose="02040503050406030204" pitchFamily="18" charset="0"/>
                            </a:rPr>
                            <m:t>𝑆</m:t>
                          </m:r>
                        </m:num>
                        <m:den>
                          <m:r>
                            <a:rPr lang="en-US" sz="2400" b="0" i="1" smtClean="0">
                              <a:latin typeface="Cambria Math" panose="02040503050406030204" pitchFamily="18" charset="0"/>
                            </a:rPr>
                            <m:t>𝐻</m:t>
                          </m:r>
                          <m:r>
                            <a:rPr lang="en-US" sz="2400" b="0" i="1" baseline="-25000" smtClean="0">
                              <a:latin typeface="Cambria Math" panose="02040503050406030204" pitchFamily="18" charset="0"/>
                            </a:rPr>
                            <m:t>𝑇</m:t>
                          </m:r>
                        </m:den>
                      </m:f>
                    </m:oMath>
                  </m:oMathPara>
                </a14:m>
                <a:endParaRPr lang="en-DE" sz="2400" dirty="0"/>
              </a:p>
            </p:txBody>
          </p:sp>
        </mc:Choice>
        <mc:Fallback xmlns="">
          <p:sp>
            <p:nvSpPr>
              <p:cNvPr id="5" name="TextBox 4">
                <a:extLst>
                  <a:ext uri="{FF2B5EF4-FFF2-40B4-BE49-F238E27FC236}">
                    <a16:creationId xmlns:a16="http://schemas.microsoft.com/office/drawing/2014/main" id="{23774335-4DFB-74DB-03DE-696E556665B0}"/>
                  </a:ext>
                </a:extLst>
              </p:cNvPr>
              <p:cNvSpPr txBox="1">
                <a:spLocks noRot="1" noChangeAspect="1" noMove="1" noResize="1" noEditPoints="1" noAdjustHandles="1" noChangeArrowheads="1" noChangeShapeType="1" noTextEdit="1"/>
              </p:cNvSpPr>
              <p:nvPr/>
            </p:nvSpPr>
            <p:spPr>
              <a:xfrm>
                <a:off x="4155724" y="2467383"/>
                <a:ext cx="3282822" cy="691471"/>
              </a:xfrm>
              <a:prstGeom prst="rect">
                <a:avLst/>
              </a:prstGeom>
              <a:blipFill>
                <a:blip r:embed="rId6"/>
                <a:stretch>
                  <a:fillRect l="-1158" t="-1818" b="-20000"/>
                </a:stretch>
              </a:blipFill>
            </p:spPr>
            <p:txBody>
              <a:bodyPr/>
              <a:lstStyle/>
              <a:p>
                <a:r>
                  <a:rPr lang="en-DE">
                    <a:noFill/>
                  </a:rPr>
                  <a:t> </a:t>
                </a:r>
              </a:p>
            </p:txBody>
          </p:sp>
        </mc:Fallback>
      </mc:AlternateContent>
      <p:sp>
        <p:nvSpPr>
          <p:cNvPr id="7" name="TextBox 6">
            <a:extLst>
              <a:ext uri="{FF2B5EF4-FFF2-40B4-BE49-F238E27FC236}">
                <a16:creationId xmlns:a16="http://schemas.microsoft.com/office/drawing/2014/main" id="{7ED219F8-018D-1A0B-74A1-B4468AE98E91}"/>
              </a:ext>
            </a:extLst>
          </p:cNvPr>
          <p:cNvSpPr txBox="1"/>
          <p:nvPr/>
        </p:nvSpPr>
        <p:spPr>
          <a:xfrm>
            <a:off x="2403189" y="5550595"/>
            <a:ext cx="8452918" cy="923330"/>
          </a:xfrm>
          <a:prstGeom prst="rect">
            <a:avLst/>
          </a:prstGeom>
          <a:noFill/>
        </p:spPr>
        <p:txBody>
          <a:bodyPr wrap="square" rtlCol="0">
            <a:spAutoFit/>
          </a:bodyPr>
          <a:lstStyle/>
          <a:p>
            <a:pPr algn="ctr"/>
            <a:r>
              <a:rPr lang="en-US" altLang="de-DE" dirty="0"/>
              <a:t>the degree to which random mating (HW) expectations for the frequencies of heterozygotes are not met</a:t>
            </a: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04f007.jpg">
            <a:extLst>
              <a:ext uri="{FF2B5EF4-FFF2-40B4-BE49-F238E27FC236}">
                <a16:creationId xmlns:a16="http://schemas.microsoft.com/office/drawing/2014/main" id="{F1D6FF5E-4AD9-1D18-1F8D-3C5F037413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4660" y="2317749"/>
            <a:ext cx="60198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2" name="Object 3">
            <a:extLst>
              <a:ext uri="{FF2B5EF4-FFF2-40B4-BE49-F238E27FC236}">
                <a16:creationId xmlns:a16="http://schemas.microsoft.com/office/drawing/2014/main" id="{FE9E75DD-BB80-D03E-2EC5-81DCFBEEDBA1}"/>
              </a:ext>
            </a:extLst>
          </p:cNvPr>
          <p:cNvGraphicFramePr>
            <a:graphicFrameLocks noChangeAspect="1"/>
          </p:cNvGraphicFramePr>
          <p:nvPr/>
        </p:nvGraphicFramePr>
        <p:xfrm>
          <a:off x="9955167" y="1125538"/>
          <a:ext cx="1412875" cy="622300"/>
        </p:xfrm>
        <a:graphic>
          <a:graphicData uri="http://schemas.openxmlformats.org/presentationml/2006/ole">
            <mc:AlternateContent xmlns:mc="http://schemas.openxmlformats.org/markup-compatibility/2006">
              <mc:Choice xmlns:v="urn:schemas-microsoft-com:vml" Requires="v">
                <p:oleObj name="Equation" r:id="rId4" imgW="17272000" imgH="7620000" progId="Equation.3">
                  <p:embed/>
                </p:oleObj>
              </mc:Choice>
              <mc:Fallback>
                <p:oleObj name="Equation" r:id="rId4" imgW="17272000" imgH="7620000" progId="Equation.3">
                  <p:embed/>
                  <p:pic>
                    <p:nvPicPr>
                      <p:cNvPr id="32772" name="Object 3">
                        <a:extLst>
                          <a:ext uri="{FF2B5EF4-FFF2-40B4-BE49-F238E27FC236}">
                            <a16:creationId xmlns:a16="http://schemas.microsoft.com/office/drawing/2014/main" id="{FE9E75DD-BB80-D03E-2EC5-81DCFBEED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5167" y="1125538"/>
                        <a:ext cx="1412875" cy="6223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4" name="Straight Connector 3">
            <a:extLst>
              <a:ext uri="{FF2B5EF4-FFF2-40B4-BE49-F238E27FC236}">
                <a16:creationId xmlns:a16="http://schemas.microsoft.com/office/drawing/2014/main" id="{319DFB8D-CD18-9969-39A4-2090F08187F0}"/>
              </a:ext>
            </a:extLst>
          </p:cNvPr>
          <p:cNvCxnSpPr/>
          <p:nvPr/>
        </p:nvCxnSpPr>
        <p:spPr>
          <a:xfrm>
            <a:off x="4138611" y="1125538"/>
            <a:ext cx="142875" cy="39687"/>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E6A529-76B6-7737-F052-6FD091C82582}"/>
              </a:ext>
            </a:extLst>
          </p:cNvPr>
          <p:cNvSpPr txBox="1"/>
          <p:nvPr/>
        </p:nvSpPr>
        <p:spPr>
          <a:xfrm>
            <a:off x="3706705" y="748089"/>
            <a:ext cx="1479892" cy="1569660"/>
          </a:xfrm>
          <a:prstGeom prst="rect">
            <a:avLst/>
          </a:prstGeom>
          <a:noFill/>
        </p:spPr>
        <p:txBody>
          <a:bodyPr wrap="none" rtlCol="0">
            <a:spAutoFit/>
          </a:bodyPr>
          <a:lstStyle/>
          <a:p>
            <a:r>
              <a:rPr lang="en-US" sz="2400" dirty="0"/>
              <a:t>p̄ = q̄ = 0.5</a:t>
            </a:r>
          </a:p>
          <a:p>
            <a:r>
              <a:rPr lang="en-US" sz="2400" dirty="0"/>
              <a:t>H</a:t>
            </a:r>
            <a:r>
              <a:rPr lang="en-US" sz="2400" baseline="-25000" dirty="0"/>
              <a:t>T</a:t>
            </a:r>
            <a:r>
              <a:rPr lang="en-US" sz="2400" dirty="0"/>
              <a:t> = 0.5</a:t>
            </a:r>
          </a:p>
          <a:p>
            <a:r>
              <a:rPr lang="en-US" sz="2400" dirty="0"/>
              <a:t>H</a:t>
            </a:r>
            <a:r>
              <a:rPr lang="en-US" sz="2400" baseline="-25000" dirty="0"/>
              <a:t>S</a:t>
            </a:r>
            <a:r>
              <a:rPr lang="en-US" sz="2400" dirty="0"/>
              <a:t> = 0.0</a:t>
            </a:r>
          </a:p>
          <a:p>
            <a:r>
              <a:rPr lang="en-US" sz="2400" dirty="0"/>
              <a:t>F</a:t>
            </a:r>
            <a:r>
              <a:rPr lang="en-US" sz="2400" baseline="-25000" dirty="0"/>
              <a:t>ST</a:t>
            </a:r>
            <a:r>
              <a:rPr lang="en-US" sz="2400" dirty="0"/>
              <a:t> = 1.0</a:t>
            </a:r>
          </a:p>
        </p:txBody>
      </p:sp>
      <p:sp>
        <p:nvSpPr>
          <p:cNvPr id="18" name="TextBox 17">
            <a:extLst>
              <a:ext uri="{FF2B5EF4-FFF2-40B4-BE49-F238E27FC236}">
                <a16:creationId xmlns:a16="http://schemas.microsoft.com/office/drawing/2014/main" id="{96BE83B9-2DD2-2763-EF3B-E997C098990C}"/>
              </a:ext>
            </a:extLst>
          </p:cNvPr>
          <p:cNvSpPr txBox="1"/>
          <p:nvPr/>
        </p:nvSpPr>
        <p:spPr>
          <a:xfrm>
            <a:off x="6830936" y="748089"/>
            <a:ext cx="1479892" cy="1569660"/>
          </a:xfrm>
          <a:prstGeom prst="rect">
            <a:avLst/>
          </a:prstGeom>
          <a:noFill/>
        </p:spPr>
        <p:txBody>
          <a:bodyPr wrap="none" rtlCol="0">
            <a:spAutoFit/>
          </a:bodyPr>
          <a:lstStyle/>
          <a:p>
            <a:r>
              <a:rPr lang="en-US" sz="2400" dirty="0"/>
              <a:t>p̄ = q̄ = 0.5</a:t>
            </a:r>
          </a:p>
          <a:p>
            <a:r>
              <a:rPr lang="en-US" sz="2400" dirty="0"/>
              <a:t>H</a:t>
            </a:r>
            <a:r>
              <a:rPr lang="en-US" sz="2400" baseline="-25000" dirty="0"/>
              <a:t>T</a:t>
            </a:r>
            <a:r>
              <a:rPr lang="en-US" sz="2400" dirty="0"/>
              <a:t> = 0.5</a:t>
            </a:r>
          </a:p>
          <a:p>
            <a:r>
              <a:rPr lang="en-US" sz="2400" dirty="0"/>
              <a:t>H</a:t>
            </a:r>
            <a:r>
              <a:rPr lang="en-US" sz="2400" baseline="-25000" dirty="0"/>
              <a:t>S</a:t>
            </a:r>
            <a:r>
              <a:rPr lang="en-US" sz="2400" dirty="0"/>
              <a:t> = 0.5</a:t>
            </a:r>
          </a:p>
          <a:p>
            <a:r>
              <a:rPr lang="en-US" sz="2400" dirty="0"/>
              <a:t>F</a:t>
            </a:r>
            <a:r>
              <a:rPr lang="en-US" sz="2400" baseline="-25000" dirty="0"/>
              <a:t>ST</a:t>
            </a:r>
            <a:r>
              <a:rPr lang="en-US" sz="2400" dirty="0"/>
              <a:t> = 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85387FB-43F1-100E-4F96-6019FD917B49}"/>
              </a:ext>
            </a:extLst>
          </p:cNvPr>
          <p:cNvSpPr txBox="1">
            <a:spLocks noChangeArrowheads="1"/>
          </p:cNvSpPr>
          <p:nvPr/>
        </p:nvSpPr>
        <p:spPr bwMode="auto">
          <a:xfrm>
            <a:off x="716492" y="1647114"/>
            <a:ext cx="671195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spcBef>
                <a:spcPct val="0"/>
              </a:spcBef>
              <a:spcAft>
                <a:spcPts val="1800"/>
              </a:spcAft>
            </a:pPr>
            <a:r>
              <a:rPr lang="en-US" altLang="de-DE" sz="2000" dirty="0">
                <a:latin typeface="+mn-lt"/>
              </a:rPr>
              <a:t>Very large (infinite) number of subpopulations</a:t>
            </a:r>
          </a:p>
          <a:p>
            <a:pPr marL="285750" indent="-285750">
              <a:spcBef>
                <a:spcPct val="0"/>
              </a:spcBef>
              <a:spcAft>
                <a:spcPts val="1800"/>
              </a:spcAft>
            </a:pPr>
            <a:r>
              <a:rPr lang="en-US" altLang="de-DE" sz="2000" dirty="0">
                <a:latin typeface="+mn-lt"/>
              </a:rPr>
              <a:t>All subpopulations have the same size</a:t>
            </a:r>
          </a:p>
          <a:p>
            <a:pPr marL="285750" indent="-285750">
              <a:spcBef>
                <a:spcPct val="0"/>
              </a:spcBef>
              <a:spcAft>
                <a:spcPts val="1800"/>
              </a:spcAft>
            </a:pPr>
            <a:r>
              <a:rPr lang="en-US" altLang="de-DE" sz="2000" dirty="0">
                <a:latin typeface="+mn-lt"/>
              </a:rPr>
              <a:t>Gene flow (</a:t>
            </a:r>
            <a:r>
              <a:rPr lang="en-US" altLang="de-DE" sz="2000" i="1" dirty="0">
                <a:latin typeface="+mn-lt"/>
              </a:rPr>
              <a:t>m</a:t>
            </a:r>
            <a:r>
              <a:rPr lang="en-US" altLang="de-DE" sz="2000" dirty="0">
                <a:latin typeface="+mn-lt"/>
              </a:rPr>
              <a:t>) between all pairs of subpopulations</a:t>
            </a:r>
          </a:p>
          <a:p>
            <a:pPr marL="285750" indent="-285750">
              <a:spcBef>
                <a:spcPct val="0"/>
              </a:spcBef>
              <a:spcAft>
                <a:spcPts val="1800"/>
              </a:spcAft>
            </a:pPr>
            <a:r>
              <a:rPr lang="en-US" altLang="de-DE" sz="2000" dirty="0">
                <a:latin typeface="+mn-lt"/>
              </a:rPr>
              <a:t>Gene flow is equal between all pairs of subpopulations</a:t>
            </a:r>
          </a:p>
          <a:p>
            <a:pPr marL="285750" indent="-285750">
              <a:spcBef>
                <a:spcPct val="0"/>
              </a:spcBef>
              <a:spcAft>
                <a:spcPts val="1800"/>
              </a:spcAft>
            </a:pPr>
            <a:r>
              <a:rPr lang="en-US" altLang="de-DE" sz="2000" dirty="0">
                <a:latin typeface="+mn-lt"/>
              </a:rPr>
              <a:t>Gene flow is symmetrical between all subpopulation pairs</a:t>
            </a:r>
          </a:p>
          <a:p>
            <a:pPr marL="285750" indent="-285750">
              <a:spcBef>
                <a:spcPct val="0"/>
              </a:spcBef>
              <a:spcAft>
                <a:spcPts val="1800"/>
              </a:spcAft>
            </a:pPr>
            <a:r>
              <a:rPr lang="en-US" altLang="de-DE" sz="2000" dirty="0">
                <a:latin typeface="+mn-lt"/>
              </a:rPr>
              <a:t>Random mating within populations</a:t>
            </a:r>
          </a:p>
          <a:p>
            <a:pPr marL="285750" indent="-285750">
              <a:spcBef>
                <a:spcPct val="0"/>
              </a:spcBef>
              <a:spcAft>
                <a:spcPts val="1800"/>
              </a:spcAft>
            </a:pPr>
            <a:r>
              <a:rPr lang="en-US" altLang="de-DE" sz="2000" dirty="0">
                <a:latin typeface="+mn-lt"/>
              </a:rPr>
              <a:t>No selection</a:t>
            </a:r>
          </a:p>
        </p:txBody>
      </p:sp>
      <p:grpSp>
        <p:nvGrpSpPr>
          <p:cNvPr id="2" name="Group 11">
            <a:extLst>
              <a:ext uri="{FF2B5EF4-FFF2-40B4-BE49-F238E27FC236}">
                <a16:creationId xmlns:a16="http://schemas.microsoft.com/office/drawing/2014/main" id="{E767D85B-7D84-2A47-71D3-AFAB9EEDB9C0}"/>
              </a:ext>
            </a:extLst>
          </p:cNvPr>
          <p:cNvGrpSpPr>
            <a:grpSpLocks/>
          </p:cNvGrpSpPr>
          <p:nvPr/>
        </p:nvGrpSpPr>
        <p:grpSpPr bwMode="auto">
          <a:xfrm>
            <a:off x="6096000" y="2281677"/>
            <a:ext cx="5592762" cy="2997200"/>
            <a:chOff x="3331953" y="3860745"/>
            <a:chExt cx="5593906" cy="2997264"/>
          </a:xfrm>
        </p:grpSpPr>
        <p:pic>
          <p:nvPicPr>
            <p:cNvPr id="38917" name="Picture 7" descr="c04f012.jpg">
              <a:extLst>
                <a:ext uri="{FF2B5EF4-FFF2-40B4-BE49-F238E27FC236}">
                  <a16:creationId xmlns:a16="http://schemas.microsoft.com/office/drawing/2014/main" id="{989B430E-A3AB-1717-58CD-7ACA10CD0A89}"/>
                </a:ext>
              </a:extLst>
            </p:cNvPr>
            <p:cNvPicPr>
              <a:picLocks noChangeAspect="1"/>
            </p:cNvPicPr>
            <p:nvPr/>
          </p:nvPicPr>
          <p:blipFill>
            <a:blip r:embed="rId3">
              <a:extLst>
                <a:ext uri="{28A0092B-C50C-407E-A947-70E740481C1C}">
                  <a14:useLocalDpi xmlns:a14="http://schemas.microsoft.com/office/drawing/2010/main" val="0"/>
                </a:ext>
              </a:extLst>
            </a:blip>
            <a:srcRect l="57579" t="4041" r="6152" b="57607"/>
            <a:stretch>
              <a:fillRect/>
            </a:stretch>
          </p:blipFill>
          <p:spPr bwMode="auto">
            <a:xfrm>
              <a:off x="5478672" y="3860745"/>
              <a:ext cx="3447187" cy="299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9">
              <a:extLst>
                <a:ext uri="{FF2B5EF4-FFF2-40B4-BE49-F238E27FC236}">
                  <a16:creationId xmlns:a16="http://schemas.microsoft.com/office/drawing/2014/main" id="{F1122FDB-D8DB-955A-21BE-818B1A0D8C07}"/>
                </a:ext>
              </a:extLst>
            </p:cNvPr>
            <p:cNvSpPr txBox="1">
              <a:spLocks noChangeArrowheads="1"/>
            </p:cNvSpPr>
            <p:nvPr/>
          </p:nvSpPr>
          <p:spPr bwMode="auto">
            <a:xfrm>
              <a:off x="3331953" y="6353901"/>
              <a:ext cx="2743200" cy="33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800"/>
                </a:spcAft>
                <a:buNone/>
              </a:pPr>
              <a:r>
                <a:rPr lang="en-US" altLang="de-DE" sz="1600" i="1" dirty="0">
                  <a:latin typeface="Arial" panose="020B0604020202020204" pitchFamily="34" charset="0"/>
                </a:rPr>
                <a:t>m</a:t>
              </a:r>
              <a:r>
                <a:rPr lang="en-US" altLang="de-DE" sz="1600" dirty="0">
                  <a:latin typeface="Arial" panose="020B0604020202020204" pitchFamily="34" charset="0"/>
                </a:rPr>
                <a:t>: proportion of migrants </a:t>
              </a:r>
            </a:p>
          </p:txBody>
        </p:sp>
      </p:grpSp>
      <p:sp>
        <p:nvSpPr>
          <p:cNvPr id="5" name="Title 4">
            <a:extLst>
              <a:ext uri="{FF2B5EF4-FFF2-40B4-BE49-F238E27FC236}">
                <a16:creationId xmlns:a16="http://schemas.microsoft.com/office/drawing/2014/main" id="{F7AB5BBC-7CDB-D3BB-C17D-CA9F6D96B4F9}"/>
              </a:ext>
            </a:extLst>
          </p:cNvPr>
          <p:cNvSpPr>
            <a:spLocks noGrp="1"/>
          </p:cNvSpPr>
          <p:nvPr>
            <p:ph type="title"/>
          </p:nvPr>
        </p:nvSpPr>
        <p:spPr>
          <a:xfrm>
            <a:off x="158750" y="138527"/>
            <a:ext cx="10515600" cy="1325563"/>
          </a:xfrm>
        </p:spPr>
        <p:txBody>
          <a:bodyPr/>
          <a:lstStyle/>
          <a:p>
            <a:r>
              <a:rPr lang="en-US" dirty="0"/>
              <a:t>Island Model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B66E-57DB-553E-0BEF-7CD488B96126}"/>
              </a:ext>
            </a:extLst>
          </p:cNvPr>
          <p:cNvSpPr>
            <a:spLocks noGrp="1"/>
          </p:cNvSpPr>
          <p:nvPr>
            <p:ph type="title"/>
          </p:nvPr>
        </p:nvSpPr>
        <p:spPr/>
        <p:txBody>
          <a:bodyPr/>
          <a:lstStyle/>
          <a:p>
            <a:r>
              <a:rPr lang="en-US" dirty="0"/>
              <a:t>F</a:t>
            </a:r>
            <a:r>
              <a:rPr lang="en-US" baseline="-25000" dirty="0"/>
              <a:t>ST</a:t>
            </a:r>
            <a:r>
              <a:rPr lang="en-US" dirty="0"/>
              <a:t> and migration</a:t>
            </a:r>
          </a:p>
        </p:txBody>
      </p:sp>
      <p:sp>
        <p:nvSpPr>
          <p:cNvPr id="4" name="TextBox 13">
            <a:extLst>
              <a:ext uri="{FF2B5EF4-FFF2-40B4-BE49-F238E27FC236}">
                <a16:creationId xmlns:a16="http://schemas.microsoft.com/office/drawing/2014/main" id="{26D43013-1A1A-31E9-9DBF-4FFF675604D5}"/>
              </a:ext>
            </a:extLst>
          </p:cNvPr>
          <p:cNvSpPr txBox="1">
            <a:spLocks noChangeArrowheads="1"/>
          </p:cNvSpPr>
          <p:nvPr/>
        </p:nvSpPr>
        <p:spPr bwMode="auto">
          <a:xfrm>
            <a:off x="1290061" y="1729397"/>
            <a:ext cx="425058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1800"/>
              </a:spcAft>
              <a:buNone/>
            </a:pPr>
            <a:r>
              <a:rPr lang="en-US" altLang="de-DE" sz="1600" dirty="0">
                <a:latin typeface="Arial" panose="020B0604020202020204" pitchFamily="34" charset="0"/>
              </a:rPr>
              <a:t>Assuming island model and that </a:t>
            </a:r>
            <a:r>
              <a:rPr lang="en-US" altLang="de-DE" sz="1600" i="1" dirty="0">
                <a:latin typeface="Arial" panose="020B0604020202020204" pitchFamily="34" charset="0"/>
              </a:rPr>
              <a:t>m </a:t>
            </a:r>
            <a:r>
              <a:rPr lang="en-US" altLang="de-DE" sz="1600" dirty="0">
                <a:latin typeface="Arial" panose="020B0604020202020204" pitchFamily="34" charset="0"/>
              </a:rPr>
              <a:t>&lt;&lt; </a:t>
            </a:r>
            <a:r>
              <a:rPr lang="en-US" altLang="de-DE" sz="1600" i="1" dirty="0">
                <a:latin typeface="Arial" panose="020B0604020202020204" pitchFamily="34" charset="0"/>
              </a:rPr>
              <a:t>N</a:t>
            </a:r>
            <a:r>
              <a:rPr lang="en-US" altLang="de-DE" sz="1600" i="1" baseline="-25000" dirty="0">
                <a:latin typeface="Arial" panose="020B0604020202020204" pitchFamily="34" charset="0"/>
              </a:rPr>
              <a:t>e</a:t>
            </a:r>
            <a:r>
              <a:rPr lang="en-US" altLang="de-DE" sz="1600" dirty="0">
                <a:latin typeface="Arial" panose="020B0604020202020204" pitchFamily="34" charset="0"/>
              </a:rPr>
              <a:t> it can be shown that (Wright 1931, 1951)</a:t>
            </a:r>
            <a:endParaRPr lang="en-US" altLang="de-DE" sz="1600" baseline="-25000" dirty="0">
              <a:latin typeface="Arial" panose="020B0604020202020204" pitchFamily="34" charset="0"/>
            </a:endParaRPr>
          </a:p>
        </p:txBody>
      </p:sp>
      <p:grpSp>
        <p:nvGrpSpPr>
          <p:cNvPr id="5" name="Group 23">
            <a:extLst>
              <a:ext uri="{FF2B5EF4-FFF2-40B4-BE49-F238E27FC236}">
                <a16:creationId xmlns:a16="http://schemas.microsoft.com/office/drawing/2014/main" id="{AEADB7BD-7265-6665-21C2-8AB13817A421}"/>
              </a:ext>
            </a:extLst>
          </p:cNvPr>
          <p:cNvGrpSpPr>
            <a:grpSpLocks/>
          </p:cNvGrpSpPr>
          <p:nvPr/>
        </p:nvGrpSpPr>
        <p:grpSpPr bwMode="auto">
          <a:xfrm>
            <a:off x="1586552" y="2581359"/>
            <a:ext cx="3657600" cy="1203325"/>
            <a:chOff x="-533400" y="1635970"/>
            <a:chExt cx="3657600" cy="1204141"/>
          </a:xfrm>
        </p:grpSpPr>
        <p:graphicFrame>
          <p:nvGraphicFramePr>
            <p:cNvPr id="6" name="Object 3">
              <a:extLst>
                <a:ext uri="{FF2B5EF4-FFF2-40B4-BE49-F238E27FC236}">
                  <a16:creationId xmlns:a16="http://schemas.microsoft.com/office/drawing/2014/main" id="{6E6D5966-B138-F6E1-9E3D-AA13BA4616E4}"/>
                </a:ext>
              </a:extLst>
            </p:cNvPr>
            <p:cNvGraphicFramePr>
              <a:graphicFrameLocks noChangeAspect="1"/>
            </p:cNvGraphicFramePr>
            <p:nvPr/>
          </p:nvGraphicFramePr>
          <p:xfrm>
            <a:off x="442167" y="1635970"/>
            <a:ext cx="1706465" cy="721289"/>
          </p:xfrm>
          <a:graphic>
            <a:graphicData uri="http://schemas.openxmlformats.org/presentationml/2006/ole">
              <mc:AlternateContent xmlns:mc="http://schemas.openxmlformats.org/markup-compatibility/2006">
                <mc:Choice xmlns:v="urn:schemas-microsoft-com:vml" Requires="v">
                  <p:oleObj name="Equation" r:id="rId2" imgW="18034000" imgH="7620000" progId="Equation.3">
                    <p:embed/>
                  </p:oleObj>
                </mc:Choice>
                <mc:Fallback>
                  <p:oleObj name="Equation" r:id="rId2" imgW="18034000" imgH="7620000" progId="Equation.3">
                    <p:embed/>
                    <p:pic>
                      <p:nvPicPr>
                        <p:cNvPr id="6" name="Object 3">
                          <a:extLst>
                            <a:ext uri="{FF2B5EF4-FFF2-40B4-BE49-F238E27FC236}">
                              <a16:creationId xmlns:a16="http://schemas.microsoft.com/office/drawing/2014/main" id="{6E6D5966-B138-F6E1-9E3D-AA13BA461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67" y="1635970"/>
                          <a:ext cx="1706465" cy="7212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22">
              <a:extLst>
                <a:ext uri="{FF2B5EF4-FFF2-40B4-BE49-F238E27FC236}">
                  <a16:creationId xmlns:a16="http://schemas.microsoft.com/office/drawing/2014/main" id="{2D62453B-776F-D033-E498-49DE65FC5355}"/>
                </a:ext>
              </a:extLst>
            </p:cNvPr>
            <p:cNvSpPr txBox="1">
              <a:spLocks noChangeArrowheads="1"/>
            </p:cNvSpPr>
            <p:nvPr/>
          </p:nvSpPr>
          <p:spPr bwMode="auto">
            <a:xfrm>
              <a:off x="-533400" y="2501359"/>
              <a:ext cx="3657600" cy="33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de-DE" sz="1600" i="1" dirty="0" err="1">
                  <a:latin typeface="Arial" panose="020B0604020202020204" pitchFamily="34" charset="0"/>
                </a:rPr>
                <a:t>N</a:t>
              </a:r>
              <a:r>
                <a:rPr lang="en-US" altLang="de-DE" sz="1600" i="1" baseline="-25000" dirty="0" err="1">
                  <a:latin typeface="Arial" panose="020B0604020202020204" pitchFamily="34" charset="0"/>
                </a:rPr>
                <a:t>e</a:t>
              </a:r>
              <a:r>
                <a:rPr lang="en-US" altLang="de-DE" sz="1600" i="1" dirty="0" err="1">
                  <a:latin typeface="Arial" panose="020B0604020202020204" pitchFamily="34" charset="0"/>
                </a:rPr>
                <a:t>m</a:t>
              </a:r>
              <a:r>
                <a:rPr lang="en-US" altLang="de-DE" sz="1600" dirty="0">
                  <a:latin typeface="Arial" panose="020B0604020202020204" pitchFamily="34" charset="0"/>
                </a:rPr>
                <a:t>: effective number of migrants</a:t>
              </a:r>
              <a:endParaRPr lang="en-US" altLang="de-DE" sz="1600" baseline="-25000" dirty="0">
                <a:latin typeface="Arial" panose="020B0604020202020204" pitchFamily="34" charset="0"/>
              </a:endParaRPr>
            </a:p>
          </p:txBody>
        </p:sp>
      </p:grpSp>
      <p:sp>
        <p:nvSpPr>
          <p:cNvPr id="8" name="TextBox 7">
            <a:extLst>
              <a:ext uri="{FF2B5EF4-FFF2-40B4-BE49-F238E27FC236}">
                <a16:creationId xmlns:a16="http://schemas.microsoft.com/office/drawing/2014/main" id="{E3B4986E-A7F0-7116-F1A0-1315A7ED69BD}"/>
              </a:ext>
            </a:extLst>
          </p:cNvPr>
          <p:cNvSpPr txBox="1">
            <a:spLocks noChangeArrowheads="1"/>
          </p:cNvSpPr>
          <p:nvPr/>
        </p:nvSpPr>
        <p:spPr bwMode="auto">
          <a:xfrm>
            <a:off x="1545277" y="4137108"/>
            <a:ext cx="33845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1200"/>
              </a:spcAft>
              <a:buNone/>
            </a:pPr>
            <a:r>
              <a:rPr lang="en-US" altLang="de-DE" sz="1600" dirty="0">
                <a:latin typeface="Arial" panose="020B0604020202020204" pitchFamily="34" charset="0"/>
              </a:rPr>
              <a:t>~one migrant per generation (</a:t>
            </a:r>
            <a:r>
              <a:rPr lang="en-US" altLang="de-DE" sz="1600" i="1" dirty="0" err="1">
                <a:latin typeface="Arial" panose="020B0604020202020204" pitchFamily="34" charset="0"/>
              </a:rPr>
              <a:t>N</a:t>
            </a:r>
            <a:r>
              <a:rPr lang="en-US" altLang="de-DE" sz="1600" i="1" baseline="-25000" dirty="0" err="1">
                <a:latin typeface="Arial" panose="020B0604020202020204" pitchFamily="34" charset="0"/>
              </a:rPr>
              <a:t>e</a:t>
            </a:r>
            <a:r>
              <a:rPr lang="en-US" altLang="de-DE" sz="1600" i="1" dirty="0" err="1">
                <a:latin typeface="Arial" panose="020B0604020202020204" pitchFamily="34" charset="0"/>
              </a:rPr>
              <a:t>m</a:t>
            </a:r>
            <a:r>
              <a:rPr lang="en-US" altLang="de-DE" sz="1600" i="1" dirty="0">
                <a:latin typeface="Arial" panose="020B0604020202020204" pitchFamily="34" charset="0"/>
              </a:rPr>
              <a:t> </a:t>
            </a:r>
            <a:r>
              <a:rPr lang="en-US" altLang="de-DE" sz="1600" dirty="0">
                <a:latin typeface="Arial" panose="020B0604020202020204" pitchFamily="34" charset="0"/>
              </a:rPr>
              <a:t>= 1) is sufficient to prevent genetic divergence</a:t>
            </a:r>
          </a:p>
        </p:txBody>
      </p:sp>
      <p:graphicFrame>
        <p:nvGraphicFramePr>
          <p:cNvPr id="9" name="Object 2">
            <a:extLst>
              <a:ext uri="{FF2B5EF4-FFF2-40B4-BE49-F238E27FC236}">
                <a16:creationId xmlns:a16="http://schemas.microsoft.com/office/drawing/2014/main" id="{72BE66D7-7A8E-911B-BDC3-E62C8451B825}"/>
              </a:ext>
            </a:extLst>
          </p:cNvPr>
          <p:cNvGraphicFramePr>
            <a:graphicFrameLocks noChangeAspect="1"/>
          </p:cNvGraphicFramePr>
          <p:nvPr/>
        </p:nvGraphicFramePr>
        <p:xfrm>
          <a:off x="2409671" y="5980933"/>
          <a:ext cx="1655762" cy="766763"/>
        </p:xfrm>
        <a:graphic>
          <a:graphicData uri="http://schemas.openxmlformats.org/presentationml/2006/ole">
            <mc:AlternateContent xmlns:mc="http://schemas.openxmlformats.org/markup-compatibility/2006">
              <mc:Choice xmlns:v="urn:schemas-microsoft-com:vml" Requires="v">
                <p:oleObj name="Equation" r:id="rId4" imgW="16510000" imgH="7620000" progId="Equation.3">
                  <p:embed/>
                </p:oleObj>
              </mc:Choice>
              <mc:Fallback>
                <p:oleObj name="Equation" r:id="rId4" imgW="16510000" imgH="7620000" progId="Equation.3">
                  <p:embed/>
                  <p:pic>
                    <p:nvPicPr>
                      <p:cNvPr id="9" name="Object 2">
                        <a:extLst>
                          <a:ext uri="{FF2B5EF4-FFF2-40B4-BE49-F238E27FC236}">
                            <a16:creationId xmlns:a16="http://schemas.microsoft.com/office/drawing/2014/main" id="{72BE66D7-7A8E-911B-BDC3-E62C8451B8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9671" y="5980933"/>
                        <a:ext cx="1655762" cy="766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10" descr="c04f015.jpg">
            <a:extLst>
              <a:ext uri="{FF2B5EF4-FFF2-40B4-BE49-F238E27FC236}">
                <a16:creationId xmlns:a16="http://schemas.microsoft.com/office/drawing/2014/main" id="{2E4B02DE-AA52-4007-D567-0D44FDBE7CA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20106" y="2575746"/>
            <a:ext cx="5791200" cy="442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a:extLst>
              <a:ext uri="{FF2B5EF4-FFF2-40B4-BE49-F238E27FC236}">
                <a16:creationId xmlns:a16="http://schemas.microsoft.com/office/drawing/2014/main" id="{6B37BBE4-0231-BF55-D1E8-4E18125A2E6A}"/>
              </a:ext>
            </a:extLst>
          </p:cNvPr>
          <p:cNvSpPr txBox="1">
            <a:spLocks noChangeArrowheads="1"/>
          </p:cNvSpPr>
          <p:nvPr/>
        </p:nvSpPr>
        <p:spPr bwMode="auto">
          <a:xfrm>
            <a:off x="9029994" y="4779196"/>
            <a:ext cx="10080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800"/>
              </a:spcAft>
              <a:buNone/>
            </a:pPr>
            <a:r>
              <a:rPr lang="en-US" altLang="de-DE" sz="1200">
                <a:latin typeface="Arial" panose="020B0604020202020204" pitchFamily="34" charset="0"/>
              </a:rPr>
              <a:t>for diploids</a:t>
            </a:r>
            <a:endParaRPr lang="en-US" altLang="de-DE" sz="1200" baseline="-25000">
              <a:latin typeface="Arial" panose="020B0604020202020204" pitchFamily="34" charset="0"/>
            </a:endParaRPr>
          </a:p>
        </p:txBody>
      </p:sp>
      <p:sp>
        <p:nvSpPr>
          <p:cNvPr id="13" name="TextBox 13">
            <a:extLst>
              <a:ext uri="{FF2B5EF4-FFF2-40B4-BE49-F238E27FC236}">
                <a16:creationId xmlns:a16="http://schemas.microsoft.com/office/drawing/2014/main" id="{16F1C79A-455E-93B8-AE94-ED029B43FDF8}"/>
              </a:ext>
            </a:extLst>
          </p:cNvPr>
          <p:cNvSpPr txBox="1">
            <a:spLocks noChangeArrowheads="1"/>
          </p:cNvSpPr>
          <p:nvPr/>
        </p:nvSpPr>
        <p:spPr bwMode="auto">
          <a:xfrm>
            <a:off x="10182519" y="5137971"/>
            <a:ext cx="12239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800"/>
              </a:spcAft>
              <a:buNone/>
            </a:pPr>
            <a:r>
              <a:rPr lang="en-US" altLang="de-DE" sz="1200">
                <a:latin typeface="Arial" panose="020B0604020202020204" pitchFamily="34" charset="0"/>
              </a:rPr>
              <a:t>for haploids</a:t>
            </a:r>
            <a:endParaRPr lang="en-US" altLang="de-DE" sz="1200" baseline="-25000">
              <a:latin typeface="Arial" panose="020B0604020202020204" pitchFamily="34" charset="0"/>
            </a:endParaRPr>
          </a:p>
        </p:txBody>
      </p:sp>
      <p:sp>
        <p:nvSpPr>
          <p:cNvPr id="14" name="TextBox 14">
            <a:extLst>
              <a:ext uri="{FF2B5EF4-FFF2-40B4-BE49-F238E27FC236}">
                <a16:creationId xmlns:a16="http://schemas.microsoft.com/office/drawing/2014/main" id="{B1360B21-736D-17DE-9D00-40F7DFC9EB50}"/>
              </a:ext>
            </a:extLst>
          </p:cNvPr>
          <p:cNvSpPr txBox="1">
            <a:spLocks noChangeArrowheads="1"/>
          </p:cNvSpPr>
          <p:nvPr/>
        </p:nvSpPr>
        <p:spPr bwMode="auto">
          <a:xfrm>
            <a:off x="10903244" y="5703121"/>
            <a:ext cx="100806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800"/>
              </a:spcAft>
              <a:buNone/>
            </a:pPr>
            <a:r>
              <a:rPr lang="en-US" altLang="de-DE" sz="1200">
                <a:latin typeface="Arial" panose="020B0604020202020204" pitchFamily="34" charset="0"/>
              </a:rPr>
              <a:t>for mtDNA</a:t>
            </a:r>
            <a:endParaRPr lang="en-US" altLang="de-DE" sz="1200" baseline="-25000">
              <a:latin typeface="Arial" panose="020B0604020202020204" pitchFamily="34" charset="0"/>
            </a:endParaRPr>
          </a:p>
        </p:txBody>
      </p:sp>
      <p:sp>
        <p:nvSpPr>
          <p:cNvPr id="15" name="TextBox 22">
            <a:extLst>
              <a:ext uri="{FF2B5EF4-FFF2-40B4-BE49-F238E27FC236}">
                <a16:creationId xmlns:a16="http://schemas.microsoft.com/office/drawing/2014/main" id="{08B29000-B857-FA76-F9E9-E2D3D99EB81E}"/>
              </a:ext>
            </a:extLst>
          </p:cNvPr>
          <p:cNvSpPr txBox="1">
            <a:spLocks noChangeArrowheads="1"/>
          </p:cNvSpPr>
          <p:nvPr/>
        </p:nvSpPr>
        <p:spPr bwMode="auto">
          <a:xfrm>
            <a:off x="7215482" y="2758308"/>
            <a:ext cx="4479925"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800"/>
              </a:spcAft>
              <a:buNone/>
            </a:pPr>
            <a:r>
              <a:rPr lang="en-US" altLang="de-DE" sz="1600" i="1">
                <a:latin typeface="Arial" panose="020B0604020202020204" pitchFamily="34" charset="0"/>
              </a:rPr>
              <a:t>F</a:t>
            </a:r>
            <a:r>
              <a:rPr lang="en-US" altLang="de-DE" sz="1600" i="1" baseline="-25000">
                <a:latin typeface="Arial" panose="020B0604020202020204" pitchFamily="34" charset="0"/>
              </a:rPr>
              <a:t>ST</a:t>
            </a:r>
            <a:r>
              <a:rPr lang="en-US" altLang="de-DE" sz="1600">
                <a:latin typeface="Arial" panose="020B0604020202020204" pitchFamily="34" charset="0"/>
              </a:rPr>
              <a:t> drops sharply with increasing </a:t>
            </a:r>
            <a:r>
              <a:rPr lang="en-US" altLang="de-DE" sz="1600" i="1">
                <a:latin typeface="Arial" panose="020B0604020202020204" pitchFamily="34" charset="0"/>
              </a:rPr>
              <a:t>N</a:t>
            </a:r>
            <a:r>
              <a:rPr lang="en-US" altLang="de-DE" sz="1600" i="1" baseline="-25000">
                <a:latin typeface="Arial" panose="020B0604020202020204" pitchFamily="34" charset="0"/>
              </a:rPr>
              <a:t>e</a:t>
            </a:r>
            <a:r>
              <a:rPr lang="en-US" altLang="de-DE" sz="1600" i="1">
                <a:latin typeface="Arial" panose="020B0604020202020204" pitchFamily="34" charset="0"/>
              </a:rPr>
              <a:t>m </a:t>
            </a:r>
            <a:endParaRPr lang="en-US" altLang="de-DE" sz="1600">
              <a:latin typeface="Arial" panose="020B0604020202020204" pitchFamily="34" charset="0"/>
            </a:endParaRPr>
          </a:p>
          <a:p>
            <a:pPr algn="ctr">
              <a:spcBef>
                <a:spcPct val="0"/>
              </a:spcBef>
              <a:spcAft>
                <a:spcPts val="800"/>
              </a:spcAft>
              <a:buNone/>
            </a:pPr>
            <a:r>
              <a:rPr lang="en-US" altLang="de-DE" sz="1600">
                <a:latin typeface="Arial" panose="020B0604020202020204" pitchFamily="34" charset="0"/>
              </a:rPr>
              <a:t>-&gt; </a:t>
            </a:r>
            <a:r>
              <a:rPr lang="en-US" altLang="de-DE" sz="1600" i="1">
                <a:latin typeface="Arial" panose="020B0604020202020204" pitchFamily="34" charset="0"/>
              </a:rPr>
              <a:t>F</a:t>
            </a:r>
            <a:r>
              <a:rPr lang="en-US" altLang="de-DE" sz="1600" i="1" baseline="-25000">
                <a:latin typeface="Arial" panose="020B0604020202020204" pitchFamily="34" charset="0"/>
              </a:rPr>
              <a:t>ST</a:t>
            </a:r>
            <a:r>
              <a:rPr lang="en-US" altLang="de-DE" sz="1600" i="1">
                <a:latin typeface="Arial" panose="020B0604020202020204" pitchFamily="34" charset="0"/>
              </a:rPr>
              <a:t> </a:t>
            </a:r>
            <a:r>
              <a:rPr lang="en-US" altLang="de-DE" sz="1600">
                <a:latin typeface="Arial" panose="020B0604020202020204" pitchFamily="34" charset="0"/>
              </a:rPr>
              <a:t>is often very low in marine populations!</a:t>
            </a:r>
          </a:p>
        </p:txBody>
      </p:sp>
      <p:sp>
        <p:nvSpPr>
          <p:cNvPr id="16" name="Rectangle 15">
            <a:extLst>
              <a:ext uri="{FF2B5EF4-FFF2-40B4-BE49-F238E27FC236}">
                <a16:creationId xmlns:a16="http://schemas.microsoft.com/office/drawing/2014/main" id="{7CD105F8-BE70-1ECC-9B3F-6DC2FC4610D1}"/>
              </a:ext>
            </a:extLst>
          </p:cNvPr>
          <p:cNvSpPr/>
          <p:nvPr/>
        </p:nvSpPr>
        <p:spPr>
          <a:xfrm>
            <a:off x="1586552" y="5472695"/>
            <a:ext cx="3514103" cy="369332"/>
          </a:xfrm>
          <a:prstGeom prst="rect">
            <a:avLst/>
          </a:prstGeom>
        </p:spPr>
        <p:txBody>
          <a:bodyPr wrap="none">
            <a:spAutoFit/>
          </a:bodyPr>
          <a:lstStyle/>
          <a:p>
            <a:pPr algn="ctr">
              <a:spcBef>
                <a:spcPct val="0"/>
              </a:spcBef>
              <a:spcAft>
                <a:spcPts val="1200"/>
              </a:spcAft>
              <a:buNone/>
            </a:pPr>
            <a:r>
              <a:rPr lang="en-US" altLang="de-DE" dirty="0">
                <a:latin typeface="Arial" panose="020B0604020202020204" pitchFamily="34" charset="0"/>
              </a:rPr>
              <a:t>Suggests a way to estimate </a:t>
            </a:r>
            <a:r>
              <a:rPr lang="en-US" altLang="de-DE" i="1" dirty="0" err="1">
                <a:latin typeface="Arial" panose="020B0604020202020204" pitchFamily="34" charset="0"/>
              </a:rPr>
              <a:t>N</a:t>
            </a:r>
            <a:r>
              <a:rPr lang="en-US" altLang="de-DE" i="1" baseline="-25000" dirty="0" err="1">
                <a:latin typeface="Arial" panose="020B0604020202020204" pitchFamily="34" charset="0"/>
              </a:rPr>
              <a:t>e</a:t>
            </a:r>
            <a:r>
              <a:rPr lang="en-US" altLang="de-DE" i="1" dirty="0" err="1">
                <a:latin typeface="Arial" panose="020B0604020202020204" pitchFamily="34" charset="0"/>
              </a:rPr>
              <a:t>m</a:t>
            </a:r>
            <a:endParaRPr lang="en-US" altLang="de-DE" i="1" baseline="-25000" dirty="0">
              <a:latin typeface="Arial" panose="020B0604020202020204" pitchFamily="34" charset="0"/>
            </a:endParaRPr>
          </a:p>
        </p:txBody>
      </p:sp>
    </p:spTree>
    <p:extLst>
      <p:ext uri="{BB962C8B-B14F-4D97-AF65-F5344CB8AC3E}">
        <p14:creationId xmlns:p14="http://schemas.microsoft.com/office/powerpoint/2010/main" val="275795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87E1-4652-9247-B902-84559B914B03}"/>
              </a:ext>
            </a:extLst>
          </p:cNvPr>
          <p:cNvSpPr>
            <a:spLocks noGrp="1"/>
          </p:cNvSpPr>
          <p:nvPr>
            <p:ph type="title"/>
          </p:nvPr>
        </p:nvSpPr>
        <p:spPr>
          <a:xfrm>
            <a:off x="138289" y="205131"/>
            <a:ext cx="10515600" cy="1325563"/>
          </a:xfrm>
        </p:spPr>
        <p:txBody>
          <a:bodyPr/>
          <a:lstStyle/>
          <a:p>
            <a:r>
              <a:rPr lang="en-US" dirty="0"/>
              <a:t>What is evolution?</a:t>
            </a:r>
            <a:endParaRPr lang="en-DE" dirty="0"/>
          </a:p>
        </p:txBody>
      </p:sp>
      <p:sp>
        <p:nvSpPr>
          <p:cNvPr id="3" name="Content Placeholder 2">
            <a:extLst>
              <a:ext uri="{FF2B5EF4-FFF2-40B4-BE49-F238E27FC236}">
                <a16:creationId xmlns:a16="http://schemas.microsoft.com/office/drawing/2014/main" id="{9BC6050F-7A3C-5743-906B-0D352D8439E9}"/>
              </a:ext>
            </a:extLst>
          </p:cNvPr>
          <p:cNvSpPr>
            <a:spLocks noGrp="1"/>
          </p:cNvSpPr>
          <p:nvPr>
            <p:ph idx="1"/>
          </p:nvPr>
        </p:nvSpPr>
        <p:spPr/>
        <p:txBody>
          <a:bodyPr/>
          <a:lstStyle/>
          <a:p>
            <a:r>
              <a:rPr lang="en-US" dirty="0"/>
              <a:t>the change over time in the genetic composition of a population. </a:t>
            </a:r>
            <a:r>
              <a:rPr lang="en-US" sz="2400" dirty="0"/>
              <a:t>1951, Theodosius Dobzhansky</a:t>
            </a:r>
          </a:p>
          <a:p>
            <a:pPr marL="0" indent="0">
              <a:buNone/>
            </a:pPr>
            <a:endParaRPr lang="en-US" dirty="0"/>
          </a:p>
        </p:txBody>
      </p:sp>
      <p:pic>
        <p:nvPicPr>
          <p:cNvPr id="46082" name="Picture 2" descr="Theodosius Dobzhansky - Wikipedia">
            <a:extLst>
              <a:ext uri="{FF2B5EF4-FFF2-40B4-BE49-F238E27FC236}">
                <a16:creationId xmlns:a16="http://schemas.microsoft.com/office/drawing/2014/main" id="{80DA8232-2DBE-314C-80FC-C322F1A988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09"/>
          <a:stretch/>
        </p:blipFill>
        <p:spPr bwMode="auto">
          <a:xfrm>
            <a:off x="8896332" y="2650210"/>
            <a:ext cx="2660451" cy="2943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8D04CF-A70E-BE4E-81F5-9EB8813DD45D}"/>
              </a:ext>
            </a:extLst>
          </p:cNvPr>
          <p:cNvSpPr txBox="1"/>
          <p:nvPr/>
        </p:nvSpPr>
        <p:spPr>
          <a:xfrm>
            <a:off x="1740075" y="3198167"/>
            <a:ext cx="5009320" cy="461665"/>
          </a:xfrm>
          <a:prstGeom prst="rect">
            <a:avLst/>
          </a:prstGeom>
          <a:noFill/>
        </p:spPr>
        <p:txBody>
          <a:bodyPr wrap="none" rtlCol="0">
            <a:spAutoFit/>
          </a:bodyPr>
          <a:lstStyle/>
          <a:p>
            <a:r>
              <a:rPr lang="en-DE" sz="2400" dirty="0"/>
              <a:t>Populations </a:t>
            </a:r>
            <a:r>
              <a:rPr lang="en-DE" sz="2400" dirty="0">
                <a:sym typeface="Wingdings" pitchFamily="2" charset="2"/>
              </a:rPr>
              <a:t> individuals  genomes</a:t>
            </a:r>
            <a:endParaRPr lang="en-DE" sz="2400" dirty="0"/>
          </a:p>
        </p:txBody>
      </p:sp>
      <p:sp>
        <p:nvSpPr>
          <p:cNvPr id="8" name="TextBox 7">
            <a:extLst>
              <a:ext uri="{FF2B5EF4-FFF2-40B4-BE49-F238E27FC236}">
                <a16:creationId xmlns:a16="http://schemas.microsoft.com/office/drawing/2014/main" id="{497FDCA0-3B3C-3147-B3B1-0ED2FE64ACD1}"/>
              </a:ext>
            </a:extLst>
          </p:cNvPr>
          <p:cNvSpPr txBox="1"/>
          <p:nvPr/>
        </p:nvSpPr>
        <p:spPr>
          <a:xfrm>
            <a:off x="2792710" y="3934405"/>
            <a:ext cx="3368999" cy="461665"/>
          </a:xfrm>
          <a:prstGeom prst="rect">
            <a:avLst/>
          </a:prstGeom>
          <a:noFill/>
        </p:spPr>
        <p:txBody>
          <a:bodyPr wrap="none" rtlCol="0">
            <a:spAutoFit/>
          </a:bodyPr>
          <a:lstStyle/>
          <a:p>
            <a:r>
              <a:rPr lang="en-DE" sz="2400" dirty="0"/>
              <a:t>birth – death – migration </a:t>
            </a:r>
          </a:p>
        </p:txBody>
      </p:sp>
      <p:sp>
        <p:nvSpPr>
          <p:cNvPr id="9" name="TextBox 8">
            <a:extLst>
              <a:ext uri="{FF2B5EF4-FFF2-40B4-BE49-F238E27FC236}">
                <a16:creationId xmlns:a16="http://schemas.microsoft.com/office/drawing/2014/main" id="{B32B3A5B-D310-0C49-BFDC-01B6ABDFC4EF}"/>
              </a:ext>
            </a:extLst>
          </p:cNvPr>
          <p:cNvSpPr txBox="1"/>
          <p:nvPr/>
        </p:nvSpPr>
        <p:spPr>
          <a:xfrm>
            <a:off x="1740075" y="4487747"/>
            <a:ext cx="5405894" cy="830997"/>
          </a:xfrm>
          <a:prstGeom prst="rect">
            <a:avLst/>
          </a:prstGeom>
          <a:noFill/>
        </p:spPr>
        <p:txBody>
          <a:bodyPr wrap="square" rtlCol="0">
            <a:spAutoFit/>
          </a:bodyPr>
          <a:lstStyle/>
          <a:p>
            <a:pPr algn="ctr"/>
            <a:r>
              <a:rPr lang="en-US" sz="2400" dirty="0"/>
              <a:t>E</a:t>
            </a:r>
            <a:r>
              <a:rPr lang="en-DE" sz="2400" dirty="0"/>
              <a:t>very individual has a unique genome and every individual contributes to evolution </a:t>
            </a:r>
          </a:p>
        </p:txBody>
      </p:sp>
    </p:spTree>
    <p:extLst>
      <p:ext uri="{BB962C8B-B14F-4D97-AF65-F5344CB8AC3E}">
        <p14:creationId xmlns:p14="http://schemas.microsoft.com/office/powerpoint/2010/main" val="208659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7" descr="c04f012.jpg">
            <a:extLst>
              <a:ext uri="{FF2B5EF4-FFF2-40B4-BE49-F238E27FC236}">
                <a16:creationId xmlns:a16="http://schemas.microsoft.com/office/drawing/2014/main" id="{00C16B67-E5B2-449E-FBA4-0E1BF4EFE8C0}"/>
              </a:ext>
            </a:extLst>
          </p:cNvPr>
          <p:cNvPicPr>
            <a:picLocks noChangeAspect="1"/>
          </p:cNvPicPr>
          <p:nvPr/>
        </p:nvPicPr>
        <p:blipFill>
          <a:blip r:embed="rId3">
            <a:extLst>
              <a:ext uri="{28A0092B-C50C-407E-A947-70E740481C1C}">
                <a14:useLocalDpi xmlns:a14="http://schemas.microsoft.com/office/drawing/2010/main" val="0"/>
              </a:ext>
            </a:extLst>
          </a:blip>
          <a:srcRect l="1224" t="43388" r="2271" b="2760"/>
          <a:stretch>
            <a:fillRect/>
          </a:stretch>
        </p:blipFill>
        <p:spPr bwMode="auto">
          <a:xfrm>
            <a:off x="1912582" y="2224585"/>
            <a:ext cx="8636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6C80C19-F628-96E4-F4CE-1A9424F8ECDD}"/>
              </a:ext>
            </a:extLst>
          </p:cNvPr>
          <p:cNvSpPr>
            <a:spLocks noGrp="1"/>
          </p:cNvSpPr>
          <p:nvPr>
            <p:ph type="title"/>
          </p:nvPr>
        </p:nvSpPr>
        <p:spPr>
          <a:xfrm>
            <a:off x="169459" y="-28575"/>
            <a:ext cx="10515600" cy="1325563"/>
          </a:xfrm>
        </p:spPr>
        <p:txBody>
          <a:bodyPr>
            <a:noAutofit/>
          </a:bodyPr>
          <a:lstStyle/>
          <a:p>
            <a:r>
              <a:rPr lang="en-US" altLang="de-DE" sz="3600" dirty="0"/>
              <a:t>Stepping-stone model ((Kimura 1953; Kimura &amp; Weiss 1964)</a:t>
            </a:r>
            <a:endParaRPr lang="en-US" sz="3600" dirty="0"/>
          </a:p>
        </p:txBody>
      </p:sp>
      <p:sp>
        <p:nvSpPr>
          <p:cNvPr id="3" name="Content Placeholder 2">
            <a:extLst>
              <a:ext uri="{FF2B5EF4-FFF2-40B4-BE49-F238E27FC236}">
                <a16:creationId xmlns:a16="http://schemas.microsoft.com/office/drawing/2014/main" id="{68564B52-3C3E-1E7C-D466-C90A2C5AC4AC}"/>
              </a:ext>
            </a:extLst>
          </p:cNvPr>
          <p:cNvSpPr>
            <a:spLocks noGrp="1"/>
          </p:cNvSpPr>
          <p:nvPr>
            <p:ph idx="1"/>
          </p:nvPr>
        </p:nvSpPr>
        <p:spPr>
          <a:xfrm>
            <a:off x="838200" y="1433015"/>
            <a:ext cx="10515600" cy="4470993"/>
          </a:xfrm>
        </p:spPr>
        <p:txBody>
          <a:bodyPr>
            <a:normAutofit/>
          </a:bodyPr>
          <a:lstStyle/>
          <a:p>
            <a:r>
              <a:rPr lang="en-US" altLang="de-DE" sz="2400" dirty="0">
                <a:latin typeface="Arial" panose="020B0604020202020204" pitchFamily="34" charset="0"/>
              </a:rPr>
              <a:t>Migration among neighbors only</a:t>
            </a:r>
            <a:endParaRPr lang="en-US"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9">
            <a:extLst>
              <a:ext uri="{FF2B5EF4-FFF2-40B4-BE49-F238E27FC236}">
                <a16:creationId xmlns:a16="http://schemas.microsoft.com/office/drawing/2014/main" id="{1F0E4204-B87A-AF2C-FF99-C9DCEB17C45B}"/>
              </a:ext>
            </a:extLst>
          </p:cNvPr>
          <p:cNvSpPr txBox="1">
            <a:spLocks noChangeArrowheads="1"/>
          </p:cNvSpPr>
          <p:nvPr/>
        </p:nvSpPr>
        <p:spPr bwMode="auto">
          <a:xfrm>
            <a:off x="2865462" y="1311947"/>
            <a:ext cx="8037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400"/>
              </a:spcAft>
              <a:buNone/>
            </a:pPr>
            <a:r>
              <a:rPr lang="en-US" altLang="de-DE" sz="1600" dirty="0">
                <a:latin typeface="Arial" panose="020B0604020202020204" pitchFamily="34" charset="0"/>
                <a:cs typeface="Arial" panose="020B0604020202020204" pitchFamily="34" charset="0"/>
              </a:rPr>
              <a:t>Example: European eel (</a:t>
            </a:r>
            <a:r>
              <a:rPr lang="en-US" altLang="de-DE" sz="1600" i="1" dirty="0">
                <a:latin typeface="Arial" panose="020B0604020202020204" pitchFamily="34" charset="0"/>
                <a:cs typeface="Arial" panose="020B0604020202020204" pitchFamily="34" charset="0"/>
              </a:rPr>
              <a:t>Anguilla </a:t>
            </a:r>
            <a:r>
              <a:rPr lang="en-US" altLang="de-DE" sz="1600" i="1" dirty="0" err="1">
                <a:latin typeface="Arial" panose="020B0604020202020204" pitchFamily="34" charset="0"/>
                <a:cs typeface="Arial" panose="020B0604020202020204" pitchFamily="34" charset="0"/>
              </a:rPr>
              <a:t>anguilla</a:t>
            </a:r>
            <a:r>
              <a:rPr lang="en-US" altLang="de-DE" sz="1600" dirty="0">
                <a:latin typeface="Arial" panose="020B0604020202020204" pitchFamily="34" charset="0"/>
                <a:cs typeface="Arial" panose="020B0604020202020204" pitchFamily="34" charset="0"/>
              </a:rPr>
              <a:t>) (Wirth &amp; </a:t>
            </a:r>
            <a:r>
              <a:rPr lang="en-US" altLang="de-DE" sz="1600" dirty="0" err="1">
                <a:latin typeface="Arial" panose="020B0604020202020204" pitchFamily="34" charset="0"/>
                <a:cs typeface="Arial" panose="020B0604020202020204" pitchFamily="34" charset="0"/>
              </a:rPr>
              <a:t>Bernatchez</a:t>
            </a:r>
            <a:r>
              <a:rPr lang="en-US" altLang="de-DE" sz="1600" dirty="0">
                <a:latin typeface="Arial" panose="020B0604020202020204" pitchFamily="34" charset="0"/>
                <a:cs typeface="Arial" panose="020B0604020202020204" pitchFamily="34" charset="0"/>
              </a:rPr>
              <a:t> 2001)</a:t>
            </a:r>
          </a:p>
        </p:txBody>
      </p:sp>
      <p:pic>
        <p:nvPicPr>
          <p:cNvPr id="51203" name="Picture 5" descr="Map&#10;&#10;Description automatically generated">
            <a:extLst>
              <a:ext uri="{FF2B5EF4-FFF2-40B4-BE49-F238E27FC236}">
                <a16:creationId xmlns:a16="http://schemas.microsoft.com/office/drawing/2014/main" id="{C46B51D2-F0F9-9AFA-C550-93AE11EF7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245" y="2023706"/>
            <a:ext cx="3887788"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7" descr="Chart, scatter chart&#10;&#10;Description automatically generated">
            <a:extLst>
              <a:ext uri="{FF2B5EF4-FFF2-40B4-BE49-F238E27FC236}">
                <a16:creationId xmlns:a16="http://schemas.microsoft.com/office/drawing/2014/main" id="{FF7CF197-BB66-2526-E1F4-D6CDADB7C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3295" y="1719700"/>
            <a:ext cx="5018088"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40FF1A4-7F6C-EA8D-2352-5FE3760022E8}"/>
              </a:ext>
            </a:extLst>
          </p:cNvPr>
          <p:cNvSpPr>
            <a:spLocks noGrp="1"/>
          </p:cNvSpPr>
          <p:nvPr>
            <p:ph type="title"/>
          </p:nvPr>
        </p:nvSpPr>
        <p:spPr>
          <a:xfrm>
            <a:off x="208247" y="100012"/>
            <a:ext cx="10515600" cy="1325563"/>
          </a:xfrm>
        </p:spPr>
        <p:txBody>
          <a:bodyPr/>
          <a:lstStyle/>
          <a:p>
            <a:r>
              <a:rPr lang="en-US" dirty="0"/>
              <a:t>Isolation by distance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263A70-FC4F-FA80-60F8-7221187E0A62}"/>
                  </a:ext>
                </a:extLst>
              </p:cNvPr>
              <p:cNvSpPr txBox="1"/>
              <p:nvPr/>
            </p:nvSpPr>
            <p:spPr>
              <a:xfrm>
                <a:off x="3629588" y="5077262"/>
                <a:ext cx="6199838" cy="1718356"/>
              </a:xfrm>
              <a:prstGeom prst="rect">
                <a:avLst/>
              </a:prstGeom>
              <a:noFill/>
            </p:spPr>
            <p:txBody>
              <a:bodyPr wrap="none" rtlCol="0">
                <a:spAutoFit/>
              </a:bodyPr>
              <a:lstStyle/>
              <a:p>
                <a:pPr algn="ctr"/>
                <a:r>
                  <a:rPr lang="en-US" dirty="0"/>
                  <a:t>Typically measured as Cavalli-Sforza and Edwards chord distance</a:t>
                </a:r>
              </a:p>
              <a:p>
                <a:pPr algn="ctr"/>
                <a:r>
                  <a:rPr lang="en-US" dirty="0"/>
                  <a:t> </a:t>
                </a:r>
              </a:p>
              <a:p>
                <a:pPr algn="ctr"/>
                <a:r>
                  <a:rPr lang="en-US" dirty="0"/>
                  <a:t>Or</a:t>
                </a:r>
              </a:p>
              <a:p>
                <a:pPr algn="ctr"/>
                <a:endParaRPr lang="en-US" dirty="0"/>
              </a:p>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baseline="-25000" smtClean="0">
                              <a:latin typeface="Cambria Math" panose="02040503050406030204" pitchFamily="18" charset="0"/>
                            </a:rPr>
                            <m:t>𝑆𝑇</m:t>
                          </m:r>
                        </m:num>
                        <m:den>
                          <m:r>
                            <a:rPr lang="en-US" b="0" i="1" smtClean="0">
                              <a:latin typeface="Cambria Math" panose="02040503050406030204" pitchFamily="18" charset="0"/>
                            </a:rPr>
                            <m:t>1−</m:t>
                          </m:r>
                          <m:r>
                            <a:rPr lang="en-US" b="0" i="1" smtClean="0">
                              <a:latin typeface="Cambria Math" panose="02040503050406030204" pitchFamily="18" charset="0"/>
                            </a:rPr>
                            <m:t>𝐹𝑆𝑇</m:t>
                          </m:r>
                        </m:den>
                      </m:f>
                    </m:oMath>
                  </m:oMathPara>
                </a14:m>
                <a:endParaRPr lang="en-US" dirty="0"/>
              </a:p>
            </p:txBody>
          </p:sp>
        </mc:Choice>
        <mc:Fallback xmlns="">
          <p:sp>
            <p:nvSpPr>
              <p:cNvPr id="4" name="TextBox 3">
                <a:extLst>
                  <a:ext uri="{FF2B5EF4-FFF2-40B4-BE49-F238E27FC236}">
                    <a16:creationId xmlns:a16="http://schemas.microsoft.com/office/drawing/2014/main" id="{DE263A70-FC4F-FA80-60F8-7221187E0A62}"/>
                  </a:ext>
                </a:extLst>
              </p:cNvPr>
              <p:cNvSpPr txBox="1">
                <a:spLocks noRot="1" noChangeAspect="1" noMove="1" noResize="1" noEditPoints="1" noAdjustHandles="1" noChangeArrowheads="1" noChangeShapeType="1" noTextEdit="1"/>
              </p:cNvSpPr>
              <p:nvPr/>
            </p:nvSpPr>
            <p:spPr>
              <a:xfrm>
                <a:off x="3629588" y="5077262"/>
                <a:ext cx="6199838" cy="1718356"/>
              </a:xfrm>
              <a:prstGeom prst="rect">
                <a:avLst/>
              </a:prstGeom>
              <a:blipFill>
                <a:blip r:embed="rId5"/>
                <a:stretch>
                  <a:fillRect l="-204" t="-1460" r="-409" b="-1460"/>
                </a:stretch>
              </a:blipFill>
            </p:spPr>
            <p:txBody>
              <a:bodyPr/>
              <a:lstStyle/>
              <a:p>
                <a:r>
                  <a:rPr lang="en-DE">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81F6-D06C-2F8A-0E28-629704C3C548}"/>
              </a:ext>
            </a:extLst>
          </p:cNvPr>
          <p:cNvSpPr>
            <a:spLocks noGrp="1"/>
          </p:cNvSpPr>
          <p:nvPr>
            <p:ph type="title"/>
          </p:nvPr>
        </p:nvSpPr>
        <p:spPr>
          <a:xfrm>
            <a:off x="0" y="106553"/>
            <a:ext cx="10515600" cy="1325563"/>
          </a:xfrm>
        </p:spPr>
        <p:txBody>
          <a:bodyPr/>
          <a:lstStyle/>
          <a:p>
            <a:r>
              <a:rPr lang="en-US" dirty="0"/>
              <a:t>Principal component analysis</a:t>
            </a:r>
          </a:p>
        </p:txBody>
      </p:sp>
      <p:sp>
        <p:nvSpPr>
          <p:cNvPr id="3" name="Content Placeholder 2">
            <a:extLst>
              <a:ext uri="{FF2B5EF4-FFF2-40B4-BE49-F238E27FC236}">
                <a16:creationId xmlns:a16="http://schemas.microsoft.com/office/drawing/2014/main" id="{413AE92D-0448-8A57-6F3F-67F615F09B77}"/>
              </a:ext>
            </a:extLst>
          </p:cNvPr>
          <p:cNvSpPr>
            <a:spLocks noGrp="1"/>
          </p:cNvSpPr>
          <p:nvPr>
            <p:ph idx="1"/>
          </p:nvPr>
        </p:nvSpPr>
        <p:spPr>
          <a:xfrm>
            <a:off x="420624" y="1432116"/>
            <a:ext cx="10933176" cy="4744847"/>
          </a:xfrm>
        </p:spPr>
        <p:txBody>
          <a:bodyPr/>
          <a:lstStyle/>
          <a:p>
            <a:r>
              <a:rPr lang="en-US" dirty="0"/>
              <a:t>Goal: explain high dimension data in lower dimension while retaining information</a:t>
            </a:r>
          </a:p>
          <a:p>
            <a:pPr marL="457200" lvl="1" indent="0">
              <a:buNone/>
            </a:pPr>
            <a:endParaRPr lang="en-US" dirty="0"/>
          </a:p>
          <a:p>
            <a:pPr marL="457200" lvl="1" indent="0">
              <a:buNone/>
            </a:pPr>
            <a:endParaRPr lang="en-US" dirty="0"/>
          </a:p>
        </p:txBody>
      </p:sp>
      <p:sp>
        <p:nvSpPr>
          <p:cNvPr id="4" name="Rectangle 3">
            <a:extLst>
              <a:ext uri="{FF2B5EF4-FFF2-40B4-BE49-F238E27FC236}">
                <a16:creationId xmlns:a16="http://schemas.microsoft.com/office/drawing/2014/main" id="{120E2AE5-D700-D4E0-F59F-2AC81057C2AA}"/>
              </a:ext>
            </a:extLst>
          </p:cNvPr>
          <p:cNvSpPr/>
          <p:nvPr/>
        </p:nvSpPr>
        <p:spPr>
          <a:xfrm>
            <a:off x="7729182" y="6176963"/>
            <a:ext cx="4462818" cy="523220"/>
          </a:xfrm>
          <a:prstGeom prst="rect">
            <a:avLst/>
          </a:prstGeom>
        </p:spPr>
        <p:txBody>
          <a:bodyPr wrap="square">
            <a:spAutoFit/>
          </a:bodyPr>
          <a:lstStyle/>
          <a:p>
            <a:r>
              <a:rPr lang="en-US" sz="1400" dirty="0"/>
              <a:t>https://</a:t>
            </a:r>
            <a:r>
              <a:rPr lang="en-US" sz="1400" dirty="0" err="1"/>
              <a:t>programmathically.com</a:t>
            </a:r>
            <a:r>
              <a:rPr lang="en-US" sz="1400" dirty="0"/>
              <a:t>/principal-components-analysis-explained-for-dummies/</a:t>
            </a:r>
          </a:p>
        </p:txBody>
      </p:sp>
      <p:pic>
        <p:nvPicPr>
          <p:cNvPr id="37892" name="Picture 4" descr="visualizing dimensions in principal components analysis">
            <a:extLst>
              <a:ext uri="{FF2B5EF4-FFF2-40B4-BE49-F238E27FC236}">
                <a16:creationId xmlns:a16="http://schemas.microsoft.com/office/drawing/2014/main" id="{8DBE61A7-6FF3-2A1B-5A0A-8B9BAF80E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96" y="2757679"/>
            <a:ext cx="4764538" cy="2996478"/>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scree plot pca">
            <a:extLst>
              <a:ext uri="{FF2B5EF4-FFF2-40B4-BE49-F238E27FC236}">
                <a16:creationId xmlns:a16="http://schemas.microsoft.com/office/drawing/2014/main" id="{BA8CDA63-BFA2-3199-608A-8B1872714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668" y="2915836"/>
            <a:ext cx="3926599" cy="251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52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81F6-D06C-2F8A-0E28-629704C3C548}"/>
              </a:ext>
            </a:extLst>
          </p:cNvPr>
          <p:cNvSpPr>
            <a:spLocks noGrp="1"/>
          </p:cNvSpPr>
          <p:nvPr>
            <p:ph type="title"/>
          </p:nvPr>
        </p:nvSpPr>
        <p:spPr>
          <a:xfrm>
            <a:off x="0" y="106553"/>
            <a:ext cx="10515600" cy="1325563"/>
          </a:xfrm>
        </p:spPr>
        <p:txBody>
          <a:bodyPr/>
          <a:lstStyle/>
          <a:p>
            <a:r>
              <a:rPr lang="en-US" dirty="0"/>
              <a:t>Principal component analysis</a:t>
            </a:r>
          </a:p>
        </p:txBody>
      </p:sp>
      <p:pic>
        <p:nvPicPr>
          <p:cNvPr id="7" name="Picture 61">
            <a:extLst>
              <a:ext uri="{FF2B5EF4-FFF2-40B4-BE49-F238E27FC236}">
                <a16:creationId xmlns:a16="http://schemas.microsoft.com/office/drawing/2014/main" id="{32C81B85-0FF2-1BB4-CABB-06ADB6B9BF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689"/>
          <a:stretch/>
        </p:blipFill>
        <p:spPr bwMode="auto">
          <a:xfrm>
            <a:off x="1164650" y="1471329"/>
            <a:ext cx="5458007" cy="42726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C26845D-0B44-F74F-1A56-FEF10D815B51}"/>
              </a:ext>
            </a:extLst>
          </p:cNvPr>
          <p:cNvPicPr>
            <a:picLocks noChangeAspect="1"/>
          </p:cNvPicPr>
          <p:nvPr/>
        </p:nvPicPr>
        <p:blipFill>
          <a:blip r:embed="rId3"/>
          <a:stretch>
            <a:fillRect/>
          </a:stretch>
        </p:blipFill>
        <p:spPr>
          <a:xfrm>
            <a:off x="5604640" y="4811369"/>
            <a:ext cx="5845791" cy="1865216"/>
          </a:xfrm>
          <a:prstGeom prst="rect">
            <a:avLst/>
          </a:prstGeom>
        </p:spPr>
      </p:pic>
      <p:sp>
        <p:nvSpPr>
          <p:cNvPr id="10" name="TextBox 9">
            <a:extLst>
              <a:ext uri="{FF2B5EF4-FFF2-40B4-BE49-F238E27FC236}">
                <a16:creationId xmlns:a16="http://schemas.microsoft.com/office/drawing/2014/main" id="{D33AB011-257D-C4FE-6C63-C547486BCADF}"/>
              </a:ext>
            </a:extLst>
          </p:cNvPr>
          <p:cNvSpPr txBox="1"/>
          <p:nvPr/>
        </p:nvSpPr>
        <p:spPr>
          <a:xfrm>
            <a:off x="7320774" y="1861965"/>
            <a:ext cx="4129657" cy="830997"/>
          </a:xfrm>
          <a:prstGeom prst="rect">
            <a:avLst/>
          </a:prstGeom>
          <a:noFill/>
        </p:spPr>
        <p:txBody>
          <a:bodyPr wrap="square" rtlCol="0">
            <a:spAutoFit/>
          </a:bodyPr>
          <a:lstStyle/>
          <a:p>
            <a:pPr algn="ctr"/>
            <a:r>
              <a:rPr lang="en-US" sz="2400" dirty="0"/>
              <a:t>Cannot assign individuals into populations</a:t>
            </a:r>
          </a:p>
        </p:txBody>
      </p:sp>
    </p:spTree>
    <p:extLst>
      <p:ext uri="{BB962C8B-B14F-4D97-AF65-F5344CB8AC3E}">
        <p14:creationId xmlns:p14="http://schemas.microsoft.com/office/powerpoint/2010/main" val="427168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81F6-D06C-2F8A-0E28-629704C3C548}"/>
              </a:ext>
            </a:extLst>
          </p:cNvPr>
          <p:cNvSpPr>
            <a:spLocks noGrp="1"/>
          </p:cNvSpPr>
          <p:nvPr>
            <p:ph type="title"/>
          </p:nvPr>
        </p:nvSpPr>
        <p:spPr>
          <a:xfrm>
            <a:off x="150126" y="102180"/>
            <a:ext cx="6400799" cy="1325563"/>
          </a:xfrm>
        </p:spPr>
        <p:txBody>
          <a:bodyPr>
            <a:normAutofit/>
          </a:bodyPr>
          <a:lstStyle/>
          <a:p>
            <a:r>
              <a:rPr lang="en-US" sz="3600" dirty="0"/>
              <a:t>Discriminant Analysis of Principal Components</a:t>
            </a:r>
          </a:p>
        </p:txBody>
      </p:sp>
      <p:sp>
        <p:nvSpPr>
          <p:cNvPr id="3" name="Content Placeholder 2">
            <a:extLst>
              <a:ext uri="{FF2B5EF4-FFF2-40B4-BE49-F238E27FC236}">
                <a16:creationId xmlns:a16="http://schemas.microsoft.com/office/drawing/2014/main" id="{413AE92D-0448-8A57-6F3F-67F615F09B77}"/>
              </a:ext>
            </a:extLst>
          </p:cNvPr>
          <p:cNvSpPr>
            <a:spLocks noGrp="1"/>
          </p:cNvSpPr>
          <p:nvPr>
            <p:ph idx="1"/>
          </p:nvPr>
        </p:nvSpPr>
        <p:spPr>
          <a:xfrm>
            <a:off x="838200" y="1825625"/>
            <a:ext cx="5999328" cy="4351338"/>
          </a:xfrm>
        </p:spPr>
        <p:txBody>
          <a:bodyPr/>
          <a:lstStyle/>
          <a:p>
            <a:pPr lvl="1"/>
            <a:r>
              <a:rPr lang="en-US" dirty="0"/>
              <a:t>summarize the genetic differentiation between groups, while overlooking within-group variation. </a:t>
            </a:r>
          </a:p>
          <a:p>
            <a:pPr lvl="1"/>
            <a:r>
              <a:rPr lang="en-US" i="1" dirty="0"/>
              <a:t>discrimination</a:t>
            </a:r>
            <a:r>
              <a:rPr lang="en-US" dirty="0"/>
              <a:t> of individuals into pre-defined groups</a:t>
            </a:r>
          </a:p>
          <a:p>
            <a:pPr lvl="1"/>
            <a:r>
              <a:rPr lang="en-US" dirty="0"/>
              <a:t>free of assumptions about Hardy-Weinberg equilibrium or linkage disequilibrium</a:t>
            </a:r>
          </a:p>
        </p:txBody>
      </p:sp>
      <p:pic>
        <p:nvPicPr>
          <p:cNvPr id="35846" name="Picture 6" descr="figure 1">
            <a:extLst>
              <a:ext uri="{FF2B5EF4-FFF2-40B4-BE49-F238E27FC236}">
                <a16:creationId xmlns:a16="http://schemas.microsoft.com/office/drawing/2014/main" id="{B655D869-720D-D271-D9D8-66E414272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552" y="0"/>
            <a:ext cx="4573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55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81F6-D06C-2F8A-0E28-629704C3C548}"/>
              </a:ext>
            </a:extLst>
          </p:cNvPr>
          <p:cNvSpPr>
            <a:spLocks noGrp="1"/>
          </p:cNvSpPr>
          <p:nvPr>
            <p:ph type="title"/>
          </p:nvPr>
        </p:nvSpPr>
        <p:spPr>
          <a:xfrm>
            <a:off x="210403" y="146761"/>
            <a:ext cx="10515600" cy="1325563"/>
          </a:xfrm>
        </p:spPr>
        <p:txBody>
          <a:bodyPr/>
          <a:lstStyle/>
          <a:p>
            <a:r>
              <a:rPr lang="en-US" dirty="0"/>
              <a:t>Structure</a:t>
            </a:r>
          </a:p>
        </p:txBody>
      </p:sp>
      <p:sp>
        <p:nvSpPr>
          <p:cNvPr id="3" name="Content Placeholder 2">
            <a:extLst>
              <a:ext uri="{FF2B5EF4-FFF2-40B4-BE49-F238E27FC236}">
                <a16:creationId xmlns:a16="http://schemas.microsoft.com/office/drawing/2014/main" id="{413AE92D-0448-8A57-6F3F-67F615F09B77}"/>
              </a:ext>
            </a:extLst>
          </p:cNvPr>
          <p:cNvSpPr>
            <a:spLocks noGrp="1"/>
          </p:cNvSpPr>
          <p:nvPr>
            <p:ph idx="1"/>
          </p:nvPr>
        </p:nvSpPr>
        <p:spPr>
          <a:xfrm>
            <a:off x="838200" y="1690688"/>
            <a:ext cx="10515600" cy="4486275"/>
          </a:xfrm>
        </p:spPr>
        <p:txBody>
          <a:bodyPr/>
          <a:lstStyle/>
          <a:p>
            <a:pPr marL="0" indent="0">
              <a:buNone/>
            </a:pPr>
            <a:endParaRPr lang="en-US" dirty="0"/>
          </a:p>
          <a:p>
            <a:r>
              <a:rPr lang="en-US" dirty="0"/>
              <a:t>Identifies the number of hypothetical ancestral populations.</a:t>
            </a:r>
          </a:p>
          <a:p>
            <a:r>
              <a:rPr lang="en-US" dirty="0"/>
              <a:t>Introduce population structure</a:t>
            </a:r>
          </a:p>
          <a:p>
            <a:r>
              <a:rPr lang="en-US" dirty="0"/>
              <a:t>Find groupings that are not in disequilibrium or out of HW</a:t>
            </a:r>
          </a:p>
          <a:p>
            <a:r>
              <a:rPr lang="en-US" dirty="0"/>
              <a:t>Estimate the probability of the data given each model.</a:t>
            </a:r>
          </a:p>
          <a:p>
            <a:r>
              <a:rPr lang="en-US" dirty="0"/>
              <a:t>Can assign individuals to populations</a:t>
            </a:r>
          </a:p>
        </p:txBody>
      </p:sp>
    </p:spTree>
    <p:extLst>
      <p:ext uri="{BB962C8B-B14F-4D97-AF65-F5344CB8AC3E}">
        <p14:creationId xmlns:p14="http://schemas.microsoft.com/office/powerpoint/2010/main" val="240517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1B18-2F77-96A4-E422-E354E76E6A7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05E2718-DA6B-D70E-45F4-75B20DB83B3D}"/>
              </a:ext>
            </a:extLst>
          </p:cNvPr>
          <p:cNvPicPr>
            <a:picLocks noGrp="1" noChangeAspect="1"/>
          </p:cNvPicPr>
          <p:nvPr>
            <p:ph idx="1"/>
          </p:nvPr>
        </p:nvPicPr>
        <p:blipFill>
          <a:blip r:embed="rId2"/>
          <a:stretch>
            <a:fillRect/>
          </a:stretch>
        </p:blipFill>
        <p:spPr>
          <a:xfrm>
            <a:off x="432653" y="1982942"/>
            <a:ext cx="4584700" cy="4064000"/>
          </a:xfrm>
        </p:spPr>
      </p:pic>
      <p:pic>
        <p:nvPicPr>
          <p:cNvPr id="36870" name="Picture 6" descr="Fig 3">
            <a:extLst>
              <a:ext uri="{FF2B5EF4-FFF2-40B4-BE49-F238E27FC236}">
                <a16:creationId xmlns:a16="http://schemas.microsoft.com/office/drawing/2014/main" id="{91694B55-C02B-602C-7707-446E0970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6104" y="2179646"/>
            <a:ext cx="6939460" cy="4009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29AF5AA-47CF-705C-A078-728F38EEE728}"/>
              </a:ext>
            </a:extLst>
          </p:cNvPr>
          <p:cNvPicPr>
            <a:picLocks noChangeAspect="1"/>
          </p:cNvPicPr>
          <p:nvPr/>
        </p:nvPicPr>
        <p:blipFill>
          <a:blip r:embed="rId4"/>
          <a:stretch>
            <a:fillRect/>
          </a:stretch>
        </p:blipFill>
        <p:spPr>
          <a:xfrm>
            <a:off x="6096000" y="14486"/>
            <a:ext cx="5646193" cy="2026839"/>
          </a:xfrm>
          <a:prstGeom prst="rect">
            <a:avLst/>
          </a:prstGeom>
        </p:spPr>
      </p:pic>
    </p:spTree>
    <p:extLst>
      <p:ext uri="{BB962C8B-B14F-4D97-AF65-F5344CB8AC3E}">
        <p14:creationId xmlns:p14="http://schemas.microsoft.com/office/powerpoint/2010/main" val="1562435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81F6-D06C-2F8A-0E28-629704C3C548}"/>
              </a:ext>
            </a:extLst>
          </p:cNvPr>
          <p:cNvSpPr>
            <a:spLocks noGrp="1"/>
          </p:cNvSpPr>
          <p:nvPr>
            <p:ph type="title"/>
          </p:nvPr>
        </p:nvSpPr>
        <p:spPr>
          <a:xfrm>
            <a:off x="161544" y="182245"/>
            <a:ext cx="10515600" cy="1325563"/>
          </a:xfrm>
        </p:spPr>
        <p:txBody>
          <a:bodyPr/>
          <a:lstStyle/>
          <a:p>
            <a:r>
              <a:rPr lang="en-US" dirty="0"/>
              <a:t>Structure</a:t>
            </a:r>
          </a:p>
        </p:txBody>
      </p:sp>
      <p:sp>
        <p:nvSpPr>
          <p:cNvPr id="5" name="TextBox 4">
            <a:extLst>
              <a:ext uri="{FF2B5EF4-FFF2-40B4-BE49-F238E27FC236}">
                <a16:creationId xmlns:a16="http://schemas.microsoft.com/office/drawing/2014/main" id="{5D29068A-D23C-BEBF-AC16-5FFFEC33FDD2}"/>
              </a:ext>
            </a:extLst>
          </p:cNvPr>
          <p:cNvSpPr txBox="1"/>
          <p:nvPr/>
        </p:nvSpPr>
        <p:spPr>
          <a:xfrm>
            <a:off x="1855823" y="1875135"/>
            <a:ext cx="1609344" cy="707886"/>
          </a:xfrm>
          <a:prstGeom prst="rect">
            <a:avLst/>
          </a:prstGeom>
          <a:noFill/>
        </p:spPr>
        <p:txBody>
          <a:bodyPr wrap="square" rtlCol="0">
            <a:spAutoFit/>
          </a:bodyPr>
          <a:lstStyle/>
          <a:p>
            <a:pPr algn="ctr"/>
            <a:r>
              <a:rPr lang="en-US" sz="2000" dirty="0"/>
              <a:t>Assume K populations</a:t>
            </a:r>
          </a:p>
        </p:txBody>
      </p:sp>
      <p:cxnSp>
        <p:nvCxnSpPr>
          <p:cNvPr id="9" name="Straight Arrow Connector 8">
            <a:extLst>
              <a:ext uri="{FF2B5EF4-FFF2-40B4-BE49-F238E27FC236}">
                <a16:creationId xmlns:a16="http://schemas.microsoft.com/office/drawing/2014/main" id="{1EE97B70-D296-E4E4-C6DC-75CE828DE695}"/>
              </a:ext>
            </a:extLst>
          </p:cNvPr>
          <p:cNvCxnSpPr>
            <a:cxnSpLocks/>
            <a:stCxn id="5" idx="3"/>
          </p:cNvCxnSpPr>
          <p:nvPr/>
        </p:nvCxnSpPr>
        <p:spPr>
          <a:xfrm flipV="1">
            <a:off x="3465167" y="2204319"/>
            <a:ext cx="969264" cy="2475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793C304-9E37-F797-E3D0-BB5121FE49AB}"/>
              </a:ext>
            </a:extLst>
          </p:cNvPr>
          <p:cNvSpPr txBox="1"/>
          <p:nvPr/>
        </p:nvSpPr>
        <p:spPr>
          <a:xfrm>
            <a:off x="4806287" y="1742654"/>
            <a:ext cx="1609344" cy="1323439"/>
          </a:xfrm>
          <a:prstGeom prst="rect">
            <a:avLst/>
          </a:prstGeom>
          <a:noFill/>
        </p:spPr>
        <p:txBody>
          <a:bodyPr wrap="square" rtlCol="0">
            <a:spAutoFit/>
          </a:bodyPr>
          <a:lstStyle/>
          <a:p>
            <a:pPr algn="ctr"/>
            <a:r>
              <a:rPr lang="en-US" sz="2000" dirty="0"/>
              <a:t>Assign individuals to populations-</a:t>
            </a:r>
          </a:p>
          <a:p>
            <a:pPr algn="ctr"/>
            <a:endParaRPr lang="en-US" sz="2000" dirty="0"/>
          </a:p>
        </p:txBody>
      </p:sp>
      <p:cxnSp>
        <p:nvCxnSpPr>
          <p:cNvPr id="12" name="Straight Arrow Connector 11">
            <a:extLst>
              <a:ext uri="{FF2B5EF4-FFF2-40B4-BE49-F238E27FC236}">
                <a16:creationId xmlns:a16="http://schemas.microsoft.com/office/drawing/2014/main" id="{8150F38E-86CA-E3DF-6A82-9A7C2C290BE2}"/>
              </a:ext>
            </a:extLst>
          </p:cNvPr>
          <p:cNvCxnSpPr>
            <a:cxnSpLocks/>
          </p:cNvCxnSpPr>
          <p:nvPr/>
        </p:nvCxnSpPr>
        <p:spPr>
          <a:xfrm>
            <a:off x="6543649" y="2204319"/>
            <a:ext cx="96926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0801CF3-04E2-11B8-AD60-E6037AF823B9}"/>
              </a:ext>
            </a:extLst>
          </p:cNvPr>
          <p:cNvSpPr txBox="1"/>
          <p:nvPr/>
        </p:nvSpPr>
        <p:spPr>
          <a:xfrm>
            <a:off x="7884769" y="1742654"/>
            <a:ext cx="2054350" cy="1631216"/>
          </a:xfrm>
          <a:prstGeom prst="rect">
            <a:avLst/>
          </a:prstGeom>
          <a:noFill/>
        </p:spPr>
        <p:txBody>
          <a:bodyPr wrap="square" rtlCol="0">
            <a:spAutoFit/>
          </a:bodyPr>
          <a:lstStyle/>
          <a:p>
            <a:pPr algn="ctr"/>
            <a:r>
              <a:rPr lang="en-US" sz="2000" dirty="0"/>
              <a:t>Assume within population loci are in HW and linkage equilibrium</a:t>
            </a:r>
          </a:p>
        </p:txBody>
      </p:sp>
      <p:cxnSp>
        <p:nvCxnSpPr>
          <p:cNvPr id="14" name="Straight Arrow Connector 13">
            <a:extLst>
              <a:ext uri="{FF2B5EF4-FFF2-40B4-BE49-F238E27FC236}">
                <a16:creationId xmlns:a16="http://schemas.microsoft.com/office/drawing/2014/main" id="{BE025198-C1B0-3960-E378-0D5C511D9C44}"/>
              </a:ext>
            </a:extLst>
          </p:cNvPr>
          <p:cNvCxnSpPr>
            <a:cxnSpLocks/>
          </p:cNvCxnSpPr>
          <p:nvPr/>
        </p:nvCxnSpPr>
        <p:spPr>
          <a:xfrm flipH="1">
            <a:off x="6279153" y="5466130"/>
            <a:ext cx="1097282"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3756DFA-8A5A-2852-754A-160AC9638B10}"/>
              </a:ext>
            </a:extLst>
          </p:cNvPr>
          <p:cNvSpPr txBox="1"/>
          <p:nvPr/>
        </p:nvSpPr>
        <p:spPr>
          <a:xfrm>
            <a:off x="7680052" y="4801075"/>
            <a:ext cx="2054350" cy="1323439"/>
          </a:xfrm>
          <a:prstGeom prst="rect">
            <a:avLst/>
          </a:prstGeom>
          <a:noFill/>
        </p:spPr>
        <p:txBody>
          <a:bodyPr wrap="square" rtlCol="0">
            <a:spAutoFit/>
          </a:bodyPr>
          <a:lstStyle/>
          <a:p>
            <a:pPr algn="ctr"/>
            <a:r>
              <a:rPr lang="en-US" sz="2000" dirty="0"/>
              <a:t>Calculate the posterior probability of the data given K</a:t>
            </a:r>
          </a:p>
        </p:txBody>
      </p:sp>
      <p:sp>
        <p:nvSpPr>
          <p:cNvPr id="18" name="TextBox 17">
            <a:extLst>
              <a:ext uri="{FF2B5EF4-FFF2-40B4-BE49-F238E27FC236}">
                <a16:creationId xmlns:a16="http://schemas.microsoft.com/office/drawing/2014/main" id="{8DB712EF-D783-DB25-6B17-9D5179D31E91}"/>
              </a:ext>
            </a:extLst>
          </p:cNvPr>
          <p:cNvSpPr txBox="1"/>
          <p:nvPr/>
        </p:nvSpPr>
        <p:spPr>
          <a:xfrm>
            <a:off x="3858498" y="4801075"/>
            <a:ext cx="2054350" cy="1323439"/>
          </a:xfrm>
          <a:prstGeom prst="rect">
            <a:avLst/>
          </a:prstGeom>
          <a:noFill/>
        </p:spPr>
        <p:txBody>
          <a:bodyPr wrap="square" rtlCol="0">
            <a:spAutoFit/>
          </a:bodyPr>
          <a:lstStyle/>
          <a:p>
            <a:pPr algn="ctr"/>
            <a:r>
              <a:rPr lang="en-US" sz="2000" dirty="0"/>
              <a:t>Typically choose the smallest value of K that captures structure of data</a:t>
            </a:r>
          </a:p>
        </p:txBody>
      </p:sp>
      <p:cxnSp>
        <p:nvCxnSpPr>
          <p:cNvPr id="19" name="Straight Arrow Connector 18">
            <a:extLst>
              <a:ext uri="{FF2B5EF4-FFF2-40B4-BE49-F238E27FC236}">
                <a16:creationId xmlns:a16="http://schemas.microsoft.com/office/drawing/2014/main" id="{63174427-3F41-4DFF-63FA-9416C1BBB0D3}"/>
              </a:ext>
            </a:extLst>
          </p:cNvPr>
          <p:cNvCxnSpPr>
            <a:cxnSpLocks/>
          </p:cNvCxnSpPr>
          <p:nvPr/>
        </p:nvCxnSpPr>
        <p:spPr>
          <a:xfrm>
            <a:off x="8777334" y="3418700"/>
            <a:ext cx="0" cy="121615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577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Shape 1"/>
          <p:cNvSpPr txBox="1"/>
          <p:nvPr/>
        </p:nvSpPr>
        <p:spPr>
          <a:xfrm>
            <a:off x="263136" y="224944"/>
            <a:ext cx="7200000" cy="451800"/>
          </a:xfrm>
          <a:prstGeom prst="rect">
            <a:avLst/>
          </a:prstGeom>
          <a:noFill/>
          <a:ln>
            <a:noFill/>
          </a:ln>
        </p:spPr>
        <p:txBody>
          <a:bodyPr lIns="90000" tIns="46800" rIns="90000" bIns="46800"/>
          <a:lstStyle/>
          <a:p>
            <a:r>
              <a:rPr lang="en-US" sz="2400" spc="-1" dirty="0">
                <a:solidFill>
                  <a:srgbClr val="000000"/>
                </a:solidFill>
                <a:latin typeface="Arial"/>
              </a:rPr>
              <a:t>The </a:t>
            </a:r>
            <a:r>
              <a:rPr lang="en-US" sz="2400" spc="-1" dirty="0" err="1">
                <a:solidFill>
                  <a:srgbClr val="000000"/>
                </a:solidFill>
                <a:latin typeface="Arial"/>
              </a:rPr>
              <a:t>Evanno</a:t>
            </a:r>
            <a:r>
              <a:rPr lang="en-US" sz="2400" spc="-1" dirty="0">
                <a:solidFill>
                  <a:srgbClr val="000000"/>
                </a:solidFill>
                <a:latin typeface="Arial"/>
              </a:rPr>
              <a:t> method</a:t>
            </a:r>
          </a:p>
        </p:txBody>
      </p:sp>
      <p:sp>
        <p:nvSpPr>
          <p:cNvPr id="46" name="TextShape 2"/>
          <p:cNvSpPr txBox="1"/>
          <p:nvPr/>
        </p:nvSpPr>
        <p:spPr>
          <a:xfrm>
            <a:off x="1884000" y="6391800"/>
            <a:ext cx="8640000" cy="451800"/>
          </a:xfrm>
          <a:prstGeom prst="rect">
            <a:avLst/>
          </a:prstGeom>
          <a:noFill/>
          <a:ln>
            <a:noFill/>
          </a:ln>
        </p:spPr>
        <p:txBody>
          <a:bodyPr lIns="90000" tIns="45000" rIns="90000" bIns="45000"/>
          <a:lstStyle/>
          <a:p>
            <a:r>
              <a:rPr lang="en-US" sz="800" b="1" spc="-1" dirty="0">
                <a:solidFill>
                  <a:srgbClr val="0054A6"/>
                </a:solidFill>
                <a:latin typeface="Arial"/>
              </a:rPr>
              <a:t>Molecular Ecology, Volume: 14, Issue: 8, Pages: 2611-2620, First published: 11 May 2005, DOI: (10.1111/j.1365-294X.2005.02553.x) </a:t>
            </a:r>
            <a:endParaRPr lang="en-US" sz="800" spc="-1" dirty="0">
              <a:solidFill>
                <a:srgbClr val="000000"/>
              </a:solidFill>
              <a:latin typeface="Arial"/>
            </a:endParaRPr>
          </a:p>
        </p:txBody>
      </p:sp>
      <p:pic>
        <p:nvPicPr>
          <p:cNvPr id="47" name="Main graphic"/>
          <p:cNvPicPr/>
          <p:nvPr/>
        </p:nvPicPr>
        <p:blipFill>
          <a:blip r:embed="rId3"/>
          <a:stretch/>
        </p:blipFill>
        <p:spPr>
          <a:xfrm>
            <a:off x="3230760" y="887287"/>
            <a:ext cx="5273160" cy="5083426"/>
          </a:xfrm>
          <a:prstGeom prst="rect">
            <a:avLst/>
          </a:prstGeom>
          <a:ln>
            <a:noFill/>
          </a:ln>
        </p:spPr>
      </p:pic>
    </p:spTree>
  </p:cSld>
  <p:clrMapOvr>
    <a:masterClrMapping/>
  </p:clrMapOvr>
  <p:transition>
    <p:wipe dir="r"/>
  </p:transition>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C5FB3DB-3296-B795-341A-505CCDE54D13}"/>
              </a:ext>
            </a:extLst>
          </p:cNvPr>
          <p:cNvSpPr>
            <a:spLocks noGrp="1"/>
          </p:cNvSpPr>
          <p:nvPr>
            <p:ph idx="1"/>
          </p:nvPr>
        </p:nvSpPr>
        <p:spPr>
          <a:xfrm>
            <a:off x="838200" y="529087"/>
            <a:ext cx="10515600" cy="4351338"/>
          </a:xfrm>
        </p:spPr>
        <p:txBody>
          <a:bodyPr/>
          <a:lstStyle/>
          <a:p>
            <a:r>
              <a:rPr lang="en-US" dirty="0"/>
              <a:t>Problem with all of these is that populations aren’t real</a:t>
            </a:r>
          </a:p>
          <a:p>
            <a:r>
              <a:rPr lang="en-US" dirty="0"/>
              <a:t>Species are commonly continuously distributed</a:t>
            </a:r>
          </a:p>
        </p:txBody>
      </p:sp>
      <p:pic>
        <p:nvPicPr>
          <p:cNvPr id="7" name="Picture 6">
            <a:extLst>
              <a:ext uri="{FF2B5EF4-FFF2-40B4-BE49-F238E27FC236}">
                <a16:creationId xmlns:a16="http://schemas.microsoft.com/office/drawing/2014/main" id="{7AD6293B-16D2-D5DC-B811-8CD90F70D00A}"/>
              </a:ext>
            </a:extLst>
          </p:cNvPr>
          <p:cNvPicPr>
            <a:picLocks noChangeAspect="1"/>
          </p:cNvPicPr>
          <p:nvPr/>
        </p:nvPicPr>
        <p:blipFill>
          <a:blip r:embed="rId2"/>
          <a:stretch>
            <a:fillRect/>
          </a:stretch>
        </p:blipFill>
        <p:spPr>
          <a:xfrm>
            <a:off x="2483892" y="4531777"/>
            <a:ext cx="7224215" cy="2326223"/>
          </a:xfrm>
          <a:prstGeom prst="rect">
            <a:avLst/>
          </a:prstGeom>
        </p:spPr>
      </p:pic>
      <p:pic>
        <p:nvPicPr>
          <p:cNvPr id="9" name="Picture 8">
            <a:extLst>
              <a:ext uri="{FF2B5EF4-FFF2-40B4-BE49-F238E27FC236}">
                <a16:creationId xmlns:a16="http://schemas.microsoft.com/office/drawing/2014/main" id="{9F698791-4C43-FAAA-FFF2-B02AA965BF06}"/>
              </a:ext>
            </a:extLst>
          </p:cNvPr>
          <p:cNvPicPr>
            <a:picLocks noChangeAspect="1"/>
          </p:cNvPicPr>
          <p:nvPr/>
        </p:nvPicPr>
        <p:blipFill>
          <a:blip r:embed="rId3"/>
          <a:stretch>
            <a:fillRect/>
          </a:stretch>
        </p:blipFill>
        <p:spPr>
          <a:xfrm>
            <a:off x="1378424" y="1574886"/>
            <a:ext cx="9647830" cy="3145679"/>
          </a:xfrm>
          <a:prstGeom prst="rect">
            <a:avLst/>
          </a:prstGeom>
        </p:spPr>
      </p:pic>
    </p:spTree>
    <p:extLst>
      <p:ext uri="{BB962C8B-B14F-4D97-AF65-F5344CB8AC3E}">
        <p14:creationId xmlns:p14="http://schemas.microsoft.com/office/powerpoint/2010/main" val="175210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F52C71-CBAE-2E46-B317-E069486F9E36}"/>
              </a:ext>
            </a:extLst>
          </p:cNvPr>
          <p:cNvSpPr txBox="1"/>
          <p:nvPr/>
        </p:nvSpPr>
        <p:spPr>
          <a:xfrm>
            <a:off x="222142" y="694413"/>
            <a:ext cx="5873858" cy="1569660"/>
          </a:xfrm>
          <a:prstGeom prst="rect">
            <a:avLst/>
          </a:prstGeom>
          <a:noFill/>
        </p:spPr>
        <p:txBody>
          <a:bodyPr wrap="square" rtlCol="0">
            <a:spAutoFit/>
          </a:bodyPr>
          <a:lstStyle/>
          <a:p>
            <a:pPr algn="ctr"/>
            <a:r>
              <a:rPr lang="en-US" sz="2400" b="1" dirty="0"/>
              <a:t>Population genetics </a:t>
            </a:r>
            <a:r>
              <a:rPr lang="en-US" sz="2400" dirty="0"/>
              <a:t>is the study of the genetic composition of natural populations and its evolutionary causes and consequences.</a:t>
            </a:r>
          </a:p>
        </p:txBody>
      </p:sp>
      <p:sp>
        <p:nvSpPr>
          <p:cNvPr id="12" name="Rectangle 11">
            <a:extLst>
              <a:ext uri="{FF2B5EF4-FFF2-40B4-BE49-F238E27FC236}">
                <a16:creationId xmlns:a16="http://schemas.microsoft.com/office/drawing/2014/main" id="{058943CF-B4B5-1747-8150-942B7B4069BD}"/>
              </a:ext>
            </a:extLst>
          </p:cNvPr>
          <p:cNvSpPr/>
          <p:nvPr/>
        </p:nvSpPr>
        <p:spPr>
          <a:xfrm>
            <a:off x="4005430" y="6390940"/>
            <a:ext cx="4523803" cy="369332"/>
          </a:xfrm>
          <a:prstGeom prst="rect">
            <a:avLst/>
          </a:prstGeom>
        </p:spPr>
        <p:txBody>
          <a:bodyPr wrap="none">
            <a:spAutoFit/>
          </a:bodyPr>
          <a:lstStyle/>
          <a:p>
            <a:r>
              <a:rPr lang="en-US" dirty="0"/>
              <a:t>Definitions from Graham Coop’s </a:t>
            </a:r>
            <a:r>
              <a:rPr lang="en-US" dirty="0" err="1"/>
              <a:t>popgen</a:t>
            </a:r>
            <a:r>
              <a:rPr lang="en-US" dirty="0"/>
              <a:t> notes</a:t>
            </a:r>
            <a:endParaRPr lang="en-DE" dirty="0"/>
          </a:p>
        </p:txBody>
      </p:sp>
      <p:sp>
        <p:nvSpPr>
          <p:cNvPr id="13" name="TextBox 12">
            <a:extLst>
              <a:ext uri="{FF2B5EF4-FFF2-40B4-BE49-F238E27FC236}">
                <a16:creationId xmlns:a16="http://schemas.microsoft.com/office/drawing/2014/main" id="{4E9D1C33-2CAC-0F4B-8F10-9BF6734A8D9E}"/>
              </a:ext>
            </a:extLst>
          </p:cNvPr>
          <p:cNvSpPr txBox="1"/>
          <p:nvPr/>
        </p:nvSpPr>
        <p:spPr>
          <a:xfrm>
            <a:off x="6648773" y="694413"/>
            <a:ext cx="5000786" cy="1938992"/>
          </a:xfrm>
          <a:prstGeom prst="rect">
            <a:avLst/>
          </a:prstGeom>
          <a:noFill/>
        </p:spPr>
        <p:txBody>
          <a:bodyPr wrap="square" rtlCol="0">
            <a:spAutoFit/>
          </a:bodyPr>
          <a:lstStyle/>
          <a:p>
            <a:pPr algn="ctr"/>
            <a:r>
              <a:rPr lang="en-US" sz="2400" b="1" dirty="0"/>
              <a:t>Quantitative genetics </a:t>
            </a:r>
            <a:r>
              <a:rPr lang="en-US" sz="2400" dirty="0"/>
              <a:t>is the study of the genetic basis of phenotypic variation and how phenotypic changes evolve over time. </a:t>
            </a:r>
          </a:p>
          <a:p>
            <a:pPr algn="ctr"/>
            <a:endParaRPr lang="en-DE" sz="2400" dirty="0"/>
          </a:p>
        </p:txBody>
      </p:sp>
      <p:sp>
        <p:nvSpPr>
          <p:cNvPr id="14" name="TextBox 13">
            <a:extLst>
              <a:ext uri="{FF2B5EF4-FFF2-40B4-BE49-F238E27FC236}">
                <a16:creationId xmlns:a16="http://schemas.microsoft.com/office/drawing/2014/main" id="{7B4609B2-E255-114E-AF9C-54BE7751751A}"/>
              </a:ext>
            </a:extLst>
          </p:cNvPr>
          <p:cNvSpPr txBox="1"/>
          <p:nvPr/>
        </p:nvSpPr>
        <p:spPr>
          <a:xfrm>
            <a:off x="3662766" y="3611105"/>
            <a:ext cx="4866467" cy="830997"/>
          </a:xfrm>
          <a:prstGeom prst="rect">
            <a:avLst/>
          </a:prstGeom>
          <a:noFill/>
        </p:spPr>
        <p:txBody>
          <a:bodyPr wrap="square" rtlCol="0">
            <a:spAutoFit/>
          </a:bodyPr>
          <a:lstStyle/>
          <a:p>
            <a:pPr algn="ctr"/>
            <a:r>
              <a:rPr lang="en-US" sz="2400" dirty="0"/>
              <a:t>H</a:t>
            </a:r>
            <a:r>
              <a:rPr lang="en-DE" sz="2400" dirty="0"/>
              <a:t>ow do the genes and phenotypes of a population change over time?</a:t>
            </a:r>
          </a:p>
        </p:txBody>
      </p:sp>
    </p:spTree>
    <p:extLst>
      <p:ext uri="{BB962C8B-B14F-4D97-AF65-F5344CB8AC3E}">
        <p14:creationId xmlns:p14="http://schemas.microsoft.com/office/powerpoint/2010/main" val="18846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Box 18">
            <a:extLst>
              <a:ext uri="{FF2B5EF4-FFF2-40B4-BE49-F238E27FC236}">
                <a16:creationId xmlns:a16="http://schemas.microsoft.com/office/drawing/2014/main" id="{5ABDBB24-FF57-F54C-A570-1580FE32F17E}"/>
              </a:ext>
            </a:extLst>
          </p:cNvPr>
          <p:cNvSpPr txBox="1">
            <a:spLocks noChangeArrowheads="1"/>
          </p:cNvSpPr>
          <p:nvPr/>
        </p:nvSpPr>
        <p:spPr bwMode="auto">
          <a:xfrm>
            <a:off x="4016298" y="1157845"/>
            <a:ext cx="5257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mn-lt"/>
              </a:rPr>
              <a:t>Experiments on Common pea (</a:t>
            </a:r>
            <a:r>
              <a:rPr lang="en-GB" altLang="de-DE" sz="1800" i="1" dirty="0">
                <a:latin typeface="+mn-lt"/>
              </a:rPr>
              <a:t>Pisum sativum</a:t>
            </a:r>
            <a:r>
              <a:rPr lang="en-GB" altLang="de-DE" sz="1800" dirty="0">
                <a:latin typeface="+mn-lt"/>
              </a:rPr>
              <a:t>): </a:t>
            </a:r>
            <a:r>
              <a:rPr lang="en-US" sz="1800" dirty="0">
                <a:latin typeface="+mn-lt"/>
              </a:rPr>
              <a:t>1856 to 1863</a:t>
            </a:r>
            <a:endParaRPr lang="en-GB" altLang="de-DE" sz="1800" dirty="0">
              <a:latin typeface="+mn-lt"/>
            </a:endParaRPr>
          </a:p>
        </p:txBody>
      </p:sp>
      <p:sp>
        <p:nvSpPr>
          <p:cNvPr id="45059" name="Rectangle 2">
            <a:extLst>
              <a:ext uri="{FF2B5EF4-FFF2-40B4-BE49-F238E27FC236}">
                <a16:creationId xmlns:a16="http://schemas.microsoft.com/office/drawing/2014/main" id="{84425A71-0025-3C4D-BD06-1E6596C91391}"/>
              </a:ext>
            </a:extLst>
          </p:cNvPr>
          <p:cNvSpPr txBox="1">
            <a:spLocks noChangeArrowheads="1"/>
          </p:cNvSpPr>
          <p:nvPr/>
        </p:nvSpPr>
        <p:spPr bwMode="auto">
          <a:xfrm>
            <a:off x="76994" y="236538"/>
            <a:ext cx="6399212" cy="401637"/>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 </a:t>
            </a:r>
            <a:r>
              <a:rPr lang="es-ES_tradnl" altLang="x-none" sz="2000" i="1" cap="small" dirty="0" err="1">
                <a:latin typeface="Arial" charset="0"/>
              </a:rPr>
              <a:t>Gregor</a:t>
            </a:r>
            <a:r>
              <a:rPr lang="es-ES_tradnl" altLang="x-none" sz="2000" i="1" cap="small" dirty="0">
                <a:latin typeface="Arial" charset="0"/>
              </a:rPr>
              <a:t> </a:t>
            </a:r>
            <a:r>
              <a:rPr lang="es-ES_tradnl" altLang="x-none" sz="2000" i="1" cap="small" dirty="0" err="1">
                <a:latin typeface="Arial" charset="0"/>
              </a:rPr>
              <a:t>mendel</a:t>
            </a:r>
            <a:r>
              <a:rPr lang="es-ES_tradnl" altLang="x-none" sz="2000" i="1" cap="small" dirty="0">
                <a:latin typeface="Arial" charset="0"/>
              </a:rPr>
              <a:t> (1822-1884)</a:t>
            </a:r>
            <a:endParaRPr lang="es-ES_tradnl" altLang="x-none" sz="2000" i="1" cap="small" dirty="0"/>
          </a:p>
        </p:txBody>
      </p:sp>
      <p:pic>
        <p:nvPicPr>
          <p:cNvPr id="61443" name="Picture 6" descr="Mendel.jpg">
            <a:extLst>
              <a:ext uri="{FF2B5EF4-FFF2-40B4-BE49-F238E27FC236}">
                <a16:creationId xmlns:a16="http://schemas.microsoft.com/office/drawing/2014/main" id="{FDEE4E54-E07F-C040-AAE5-277F894238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69000" y="638175"/>
            <a:ext cx="17430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isum_sativum.png">
            <a:extLst>
              <a:ext uri="{FF2B5EF4-FFF2-40B4-BE49-F238E27FC236}">
                <a16:creationId xmlns:a16="http://schemas.microsoft.com/office/drawing/2014/main" id="{96BFDEAB-F70A-2D44-B160-B9B85ECFA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3498" y="1157845"/>
            <a:ext cx="33528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18">
            <a:extLst>
              <a:ext uri="{FF2B5EF4-FFF2-40B4-BE49-F238E27FC236}">
                <a16:creationId xmlns:a16="http://schemas.microsoft.com/office/drawing/2014/main" id="{5A574427-B007-A840-B295-6F6821824309}"/>
              </a:ext>
            </a:extLst>
          </p:cNvPr>
          <p:cNvSpPr txBox="1">
            <a:spLocks noChangeArrowheads="1"/>
          </p:cNvSpPr>
          <p:nvPr/>
        </p:nvSpPr>
        <p:spPr bwMode="auto">
          <a:xfrm>
            <a:off x="3860762" y="1884365"/>
            <a:ext cx="358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600"/>
              </a:spcAft>
              <a:buNone/>
            </a:pPr>
            <a:endParaRPr lang="en-GB" altLang="de-DE" sz="1800" dirty="0">
              <a:latin typeface="Arial" panose="020B0604020202020204" pitchFamily="34" charset="0"/>
            </a:endParaRPr>
          </a:p>
        </p:txBody>
      </p:sp>
      <p:sp>
        <p:nvSpPr>
          <p:cNvPr id="3" name="TextBox 2">
            <a:extLst>
              <a:ext uri="{FF2B5EF4-FFF2-40B4-BE49-F238E27FC236}">
                <a16:creationId xmlns:a16="http://schemas.microsoft.com/office/drawing/2014/main" id="{2EC4CE1D-C123-7D41-A7E6-98556B435DD8}"/>
              </a:ext>
            </a:extLst>
          </p:cNvPr>
          <p:cNvSpPr txBox="1"/>
          <p:nvPr/>
        </p:nvSpPr>
        <p:spPr>
          <a:xfrm>
            <a:off x="4225091" y="2411713"/>
            <a:ext cx="5335115" cy="369332"/>
          </a:xfrm>
          <a:prstGeom prst="rect">
            <a:avLst/>
          </a:prstGeom>
          <a:noFill/>
        </p:spPr>
        <p:txBody>
          <a:bodyPr wrap="none" rtlCol="0">
            <a:spAutoFit/>
          </a:bodyPr>
          <a:lstStyle/>
          <a:p>
            <a:r>
              <a:rPr lang="en-DE" dirty="0"/>
              <a:t>Common thought at the time was blending inheritance</a:t>
            </a:r>
          </a:p>
        </p:txBody>
      </p:sp>
      <p:sp>
        <p:nvSpPr>
          <p:cNvPr id="20" name="Rectangle 19">
            <a:extLst>
              <a:ext uri="{FF2B5EF4-FFF2-40B4-BE49-F238E27FC236}">
                <a16:creationId xmlns:a16="http://schemas.microsoft.com/office/drawing/2014/main" id="{BA74C6CE-3048-854F-98D1-D86A91C96B1C}"/>
              </a:ext>
            </a:extLst>
          </p:cNvPr>
          <p:cNvSpPr/>
          <p:nvPr/>
        </p:nvSpPr>
        <p:spPr>
          <a:xfrm>
            <a:off x="6096000" y="320040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950FBB37-CE31-4344-8B84-1BAB3FBF51B1}"/>
              </a:ext>
            </a:extLst>
          </p:cNvPr>
          <p:cNvCxnSpPr>
            <a:cxnSpLocks/>
            <a:stCxn id="20" idx="3"/>
          </p:cNvCxnSpPr>
          <p:nvPr/>
        </p:nvCxnSpPr>
        <p:spPr>
          <a:xfrm>
            <a:off x="6631258" y="3468029"/>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57ACDE1-8F99-AE47-84F7-74A535DDB032}"/>
              </a:ext>
            </a:extLst>
          </p:cNvPr>
          <p:cNvCxnSpPr>
            <a:cxnSpLocks/>
          </p:cNvCxnSpPr>
          <p:nvPr/>
        </p:nvCxnSpPr>
        <p:spPr>
          <a:xfrm>
            <a:off x="7163864" y="3468029"/>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3439B0C3-A31E-8C43-8A88-8C1AF3F5D496}"/>
              </a:ext>
            </a:extLst>
          </p:cNvPr>
          <p:cNvSpPr/>
          <p:nvPr/>
        </p:nvSpPr>
        <p:spPr>
          <a:xfrm>
            <a:off x="7696471" y="3200400"/>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riangle 23">
            <a:extLst>
              <a:ext uri="{FF2B5EF4-FFF2-40B4-BE49-F238E27FC236}">
                <a16:creationId xmlns:a16="http://schemas.microsoft.com/office/drawing/2014/main" id="{2DA1AB5A-FA48-8348-8ADC-C863B6B688BE}"/>
              </a:ext>
            </a:extLst>
          </p:cNvPr>
          <p:cNvSpPr/>
          <p:nvPr/>
        </p:nvSpPr>
        <p:spPr>
          <a:xfrm>
            <a:off x="6853414" y="4076956"/>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8">
            <a:extLst>
              <a:ext uri="{FF2B5EF4-FFF2-40B4-BE49-F238E27FC236}">
                <a16:creationId xmlns:a16="http://schemas.microsoft.com/office/drawing/2014/main" id="{77F5E310-6894-F948-BC9B-D404EECBE569}"/>
              </a:ext>
            </a:extLst>
          </p:cNvPr>
          <p:cNvSpPr txBox="1">
            <a:spLocks noChangeArrowheads="1"/>
          </p:cNvSpPr>
          <p:nvPr/>
        </p:nvSpPr>
        <p:spPr bwMode="auto">
          <a:xfrm>
            <a:off x="514814" y="533052"/>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Arial" panose="020B0604020202020204" pitchFamily="34" charset="0"/>
              </a:rPr>
              <a:t>Pea coat colour (actually yellow/green…)</a:t>
            </a:r>
          </a:p>
          <a:p>
            <a:pPr>
              <a:spcBef>
                <a:spcPct val="0"/>
              </a:spcBef>
              <a:spcAft>
                <a:spcPts val="600"/>
              </a:spcAft>
              <a:buNone/>
            </a:pPr>
            <a:r>
              <a:rPr lang="en-GB" altLang="de-DE" sz="1800" dirty="0">
                <a:latin typeface="Arial" panose="020B0604020202020204" pitchFamily="34" charset="0"/>
              </a:rPr>
              <a:t>Crosses between 'pure' breeding lines</a:t>
            </a:r>
          </a:p>
        </p:txBody>
      </p:sp>
      <p:sp>
        <p:nvSpPr>
          <p:cNvPr id="14" name="Rectangle 13">
            <a:extLst>
              <a:ext uri="{FF2B5EF4-FFF2-40B4-BE49-F238E27FC236}">
                <a16:creationId xmlns:a16="http://schemas.microsoft.com/office/drawing/2014/main" id="{CFAB9C32-4D18-8343-B704-76919B6A4D2E}"/>
              </a:ext>
            </a:extLst>
          </p:cNvPr>
          <p:cNvSpPr/>
          <p:nvPr/>
        </p:nvSpPr>
        <p:spPr>
          <a:xfrm>
            <a:off x="1561171" y="187340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Straight Connector 14">
            <a:extLst>
              <a:ext uri="{FF2B5EF4-FFF2-40B4-BE49-F238E27FC236}">
                <a16:creationId xmlns:a16="http://schemas.microsoft.com/office/drawing/2014/main" id="{538B9487-862C-3541-BE1A-ECD0D2364982}"/>
              </a:ext>
            </a:extLst>
          </p:cNvPr>
          <p:cNvCxnSpPr>
            <a:cxnSpLocks/>
            <a:stCxn id="14" idx="3"/>
          </p:cNvCxnSpPr>
          <p:nvPr/>
        </p:nvCxnSpPr>
        <p:spPr>
          <a:xfrm>
            <a:off x="2096429" y="2141034"/>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FF6277E-EF8E-0443-93D6-E3AD49E8748C}"/>
              </a:ext>
            </a:extLst>
          </p:cNvPr>
          <p:cNvCxnSpPr>
            <a:cxnSpLocks/>
          </p:cNvCxnSpPr>
          <p:nvPr/>
        </p:nvCxnSpPr>
        <p:spPr>
          <a:xfrm>
            <a:off x="2629035" y="2141034"/>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35BB5C3-3600-6147-981B-2BCBFB35D883}"/>
              </a:ext>
            </a:extLst>
          </p:cNvPr>
          <p:cNvSpPr/>
          <p:nvPr/>
        </p:nvSpPr>
        <p:spPr>
          <a:xfrm>
            <a:off x="3161642" y="1873405"/>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 name="Group 2">
            <a:extLst>
              <a:ext uri="{FF2B5EF4-FFF2-40B4-BE49-F238E27FC236}">
                <a16:creationId xmlns:a16="http://schemas.microsoft.com/office/drawing/2014/main" id="{608BEC21-7627-EC43-8469-60D24D5D709A}"/>
              </a:ext>
            </a:extLst>
          </p:cNvPr>
          <p:cNvGrpSpPr/>
          <p:nvPr/>
        </p:nvGrpSpPr>
        <p:grpSpPr>
          <a:xfrm>
            <a:off x="1318897" y="2914186"/>
            <a:ext cx="2687911" cy="899532"/>
            <a:chOff x="1318897" y="2914186"/>
            <a:chExt cx="2687911" cy="899532"/>
          </a:xfrm>
        </p:grpSpPr>
        <p:cxnSp>
          <p:nvCxnSpPr>
            <p:cNvPr id="19" name="Straight Connector 18">
              <a:extLst>
                <a:ext uri="{FF2B5EF4-FFF2-40B4-BE49-F238E27FC236}">
                  <a16:creationId xmlns:a16="http://schemas.microsoft.com/office/drawing/2014/main" id="{1AD70DFA-7F48-3543-9A0A-4F6B06520D7B}"/>
                </a:ext>
              </a:extLst>
            </p:cNvPr>
            <p:cNvCxnSpPr>
              <a:cxnSpLocks/>
            </p:cNvCxnSpPr>
            <p:nvPr/>
          </p:nvCxnSpPr>
          <p:spPr>
            <a:xfrm>
              <a:off x="1561171" y="2925337"/>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844F88C-23E7-6842-B9FE-743FCA47574E}"/>
                </a:ext>
              </a:extLst>
            </p:cNvPr>
            <p:cNvCxnSpPr>
              <a:cxnSpLocks/>
            </p:cNvCxnSpPr>
            <p:nvPr/>
          </p:nvCxnSpPr>
          <p:spPr>
            <a:xfrm>
              <a:off x="1561171"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9E8F3E7-1CFA-024E-BEF5-6FB9C94590E6}"/>
                </a:ext>
              </a:extLst>
            </p:cNvPr>
            <p:cNvCxnSpPr>
              <a:cxnSpLocks/>
            </p:cNvCxnSpPr>
            <p:nvPr/>
          </p:nvCxnSpPr>
          <p:spPr>
            <a:xfrm>
              <a:off x="3739179"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B1029B5-56EA-7444-ACF7-545194B4684E}"/>
                </a:ext>
              </a:extLst>
            </p:cNvPr>
            <p:cNvCxnSpPr>
              <a:cxnSpLocks/>
            </p:cNvCxnSpPr>
            <p:nvPr/>
          </p:nvCxnSpPr>
          <p:spPr>
            <a:xfrm>
              <a:off x="3067781" y="2925337"/>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7F25A75-8633-E346-A4BE-E41CBA037228}"/>
                </a:ext>
              </a:extLst>
            </p:cNvPr>
            <p:cNvCxnSpPr>
              <a:cxnSpLocks/>
            </p:cNvCxnSpPr>
            <p:nvPr/>
          </p:nvCxnSpPr>
          <p:spPr>
            <a:xfrm>
              <a:off x="2294630" y="2925337"/>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6AB2A5-AA81-944C-828F-CA7CCF74EB82}"/>
                </a:ext>
              </a:extLst>
            </p:cNvPr>
            <p:cNvSpPr/>
            <p:nvPr/>
          </p:nvSpPr>
          <p:spPr>
            <a:xfrm>
              <a:off x="2045522"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A7D3F4B-FD02-3D4D-A39F-27A62B134548}"/>
                </a:ext>
              </a:extLst>
            </p:cNvPr>
            <p:cNvSpPr/>
            <p:nvPr/>
          </p:nvSpPr>
          <p:spPr>
            <a:xfrm>
              <a:off x="2800152" y="32784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A52558FD-C47F-D34D-9B29-928582D4837D}"/>
                </a:ext>
              </a:extLst>
            </p:cNvPr>
            <p:cNvSpPr/>
            <p:nvPr/>
          </p:nvSpPr>
          <p:spPr>
            <a:xfrm>
              <a:off x="1318897"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38BEB740-0A1B-D54C-893F-FCE7E5C6B3B0}"/>
                </a:ext>
              </a:extLst>
            </p:cNvPr>
            <p:cNvSpPr/>
            <p:nvPr/>
          </p:nvSpPr>
          <p:spPr>
            <a:xfrm>
              <a:off x="3471550"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 name="Group 3">
            <a:extLst>
              <a:ext uri="{FF2B5EF4-FFF2-40B4-BE49-F238E27FC236}">
                <a16:creationId xmlns:a16="http://schemas.microsoft.com/office/drawing/2014/main" id="{22303E5F-DED4-D541-9DD1-61152B4C18F6}"/>
              </a:ext>
            </a:extLst>
          </p:cNvPr>
          <p:cNvGrpSpPr/>
          <p:nvPr/>
        </p:nvGrpSpPr>
        <p:grpSpPr>
          <a:xfrm>
            <a:off x="1315116" y="3783983"/>
            <a:ext cx="2691692" cy="1575108"/>
            <a:chOff x="1315116" y="3783983"/>
            <a:chExt cx="2691692" cy="1575108"/>
          </a:xfrm>
        </p:grpSpPr>
        <p:cxnSp>
          <p:nvCxnSpPr>
            <p:cNvPr id="29" name="Straight Connector 28">
              <a:extLst>
                <a:ext uri="{FF2B5EF4-FFF2-40B4-BE49-F238E27FC236}">
                  <a16:creationId xmlns:a16="http://schemas.microsoft.com/office/drawing/2014/main" id="{26338F7E-923F-894A-A428-E3AF758FEE6E}"/>
                </a:ext>
              </a:extLst>
            </p:cNvPr>
            <p:cNvCxnSpPr>
              <a:cxnSpLocks/>
            </p:cNvCxnSpPr>
            <p:nvPr/>
          </p:nvCxnSpPr>
          <p:spPr>
            <a:xfrm>
              <a:off x="1561171" y="415197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D931FE2-0C0A-6B4E-92BA-F55B2C1793E7}"/>
                </a:ext>
              </a:extLst>
            </p:cNvPr>
            <p:cNvCxnSpPr>
              <a:cxnSpLocks/>
            </p:cNvCxnSpPr>
            <p:nvPr/>
          </p:nvCxnSpPr>
          <p:spPr>
            <a:xfrm>
              <a:off x="1561171" y="378398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2FEA539-E07F-FB47-9F62-5202A6B7235D}"/>
                </a:ext>
              </a:extLst>
            </p:cNvPr>
            <p:cNvCxnSpPr>
              <a:cxnSpLocks/>
            </p:cNvCxnSpPr>
            <p:nvPr/>
          </p:nvCxnSpPr>
          <p:spPr>
            <a:xfrm>
              <a:off x="3739179" y="378398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0373A3E-B3E2-CB48-9CD1-9E6A13294FD5}"/>
                </a:ext>
              </a:extLst>
            </p:cNvPr>
            <p:cNvCxnSpPr>
              <a:cxnSpLocks/>
            </p:cNvCxnSpPr>
            <p:nvPr/>
          </p:nvCxnSpPr>
          <p:spPr>
            <a:xfrm>
              <a:off x="2665076" y="415197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FABE97E-2BC7-F047-86F8-04A0C2427236}"/>
                </a:ext>
              </a:extLst>
            </p:cNvPr>
            <p:cNvCxnSpPr>
              <a:cxnSpLocks/>
            </p:cNvCxnSpPr>
            <p:nvPr/>
          </p:nvCxnSpPr>
          <p:spPr>
            <a:xfrm>
              <a:off x="1557454" y="451810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B2DAE4B-F7F7-9846-B3D5-AC8B4CA3B7BE}"/>
                </a:ext>
              </a:extLst>
            </p:cNvPr>
            <p:cNvCxnSpPr>
              <a:cxnSpLocks/>
            </p:cNvCxnSpPr>
            <p:nvPr/>
          </p:nvCxnSpPr>
          <p:spPr>
            <a:xfrm>
              <a:off x="1557390"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0E41ECB-019A-0F4B-A263-391A83FBDD97}"/>
                </a:ext>
              </a:extLst>
            </p:cNvPr>
            <p:cNvCxnSpPr>
              <a:cxnSpLocks/>
            </p:cNvCxnSpPr>
            <p:nvPr/>
          </p:nvCxnSpPr>
          <p:spPr>
            <a:xfrm>
              <a:off x="3735398"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03FBBA1-8333-3747-B0E4-1CE9D0136C94}"/>
                </a:ext>
              </a:extLst>
            </p:cNvPr>
            <p:cNvCxnSpPr>
              <a:cxnSpLocks/>
            </p:cNvCxnSpPr>
            <p:nvPr/>
          </p:nvCxnSpPr>
          <p:spPr>
            <a:xfrm>
              <a:off x="3064000" y="451624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0125303-5677-E044-BE8C-95CAF4E81B8C}"/>
                </a:ext>
              </a:extLst>
            </p:cNvPr>
            <p:cNvCxnSpPr>
              <a:cxnSpLocks/>
            </p:cNvCxnSpPr>
            <p:nvPr/>
          </p:nvCxnSpPr>
          <p:spPr>
            <a:xfrm>
              <a:off x="2290849" y="4516244"/>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0DC0F7CF-1733-3543-88B6-82DFF57F6AEA}"/>
                </a:ext>
              </a:extLst>
            </p:cNvPr>
            <p:cNvSpPr/>
            <p:nvPr/>
          </p:nvSpPr>
          <p:spPr>
            <a:xfrm>
              <a:off x="2041741"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ectangle 40">
              <a:extLst>
                <a:ext uri="{FF2B5EF4-FFF2-40B4-BE49-F238E27FC236}">
                  <a16:creationId xmlns:a16="http://schemas.microsoft.com/office/drawing/2014/main" id="{7ACF5A24-73DD-BC4E-9521-D0D84C3821A3}"/>
                </a:ext>
              </a:extLst>
            </p:cNvPr>
            <p:cNvSpPr/>
            <p:nvPr/>
          </p:nvSpPr>
          <p:spPr>
            <a:xfrm>
              <a:off x="2796371" y="480896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63051E3D-C3F6-0B41-A2CC-6053FFCB42DC}"/>
                </a:ext>
              </a:extLst>
            </p:cNvPr>
            <p:cNvSpPr/>
            <p:nvPr/>
          </p:nvSpPr>
          <p:spPr>
            <a:xfrm>
              <a:off x="1315116"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6A6573F2-64BF-064F-944E-B9464D533C56}"/>
                </a:ext>
              </a:extLst>
            </p:cNvPr>
            <p:cNvSpPr/>
            <p:nvPr/>
          </p:nvSpPr>
          <p:spPr>
            <a:xfrm>
              <a:off x="3471550" y="482383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 name="TextBox 4">
            <a:extLst>
              <a:ext uri="{FF2B5EF4-FFF2-40B4-BE49-F238E27FC236}">
                <a16:creationId xmlns:a16="http://schemas.microsoft.com/office/drawing/2014/main" id="{BB65D2C1-ED8C-6846-B68A-3CF2803F2F73}"/>
              </a:ext>
            </a:extLst>
          </p:cNvPr>
          <p:cNvSpPr txBox="1"/>
          <p:nvPr/>
        </p:nvSpPr>
        <p:spPr>
          <a:xfrm>
            <a:off x="243895" y="1894657"/>
            <a:ext cx="887935" cy="369332"/>
          </a:xfrm>
          <a:prstGeom prst="rect">
            <a:avLst/>
          </a:prstGeom>
          <a:noFill/>
        </p:spPr>
        <p:txBody>
          <a:bodyPr wrap="none" rtlCol="0">
            <a:spAutoFit/>
          </a:bodyPr>
          <a:lstStyle/>
          <a:p>
            <a:r>
              <a:rPr lang="en-DE" dirty="0"/>
              <a:t>Parents</a:t>
            </a:r>
          </a:p>
        </p:txBody>
      </p:sp>
      <p:sp>
        <p:nvSpPr>
          <p:cNvPr id="45" name="TextBox 44">
            <a:extLst>
              <a:ext uri="{FF2B5EF4-FFF2-40B4-BE49-F238E27FC236}">
                <a16:creationId xmlns:a16="http://schemas.microsoft.com/office/drawing/2014/main" id="{F5FB3CA4-374E-7E4E-9BD0-CDDD3D0797AF}"/>
              </a:ext>
            </a:extLst>
          </p:cNvPr>
          <p:cNvSpPr txBox="1"/>
          <p:nvPr/>
        </p:nvSpPr>
        <p:spPr>
          <a:xfrm>
            <a:off x="484120" y="3392349"/>
            <a:ext cx="407484" cy="369332"/>
          </a:xfrm>
          <a:prstGeom prst="rect">
            <a:avLst/>
          </a:prstGeom>
          <a:noFill/>
        </p:spPr>
        <p:txBody>
          <a:bodyPr wrap="none" rtlCol="0">
            <a:spAutoFit/>
          </a:bodyPr>
          <a:lstStyle/>
          <a:p>
            <a:r>
              <a:rPr lang="en-DE" dirty="0"/>
              <a:t>F1</a:t>
            </a:r>
          </a:p>
        </p:txBody>
      </p:sp>
      <p:sp>
        <p:nvSpPr>
          <p:cNvPr id="46" name="TextBox 45">
            <a:extLst>
              <a:ext uri="{FF2B5EF4-FFF2-40B4-BE49-F238E27FC236}">
                <a16:creationId xmlns:a16="http://schemas.microsoft.com/office/drawing/2014/main" id="{8F019D91-76E9-FB45-934B-F3A948A19BF0}"/>
              </a:ext>
            </a:extLst>
          </p:cNvPr>
          <p:cNvSpPr txBox="1"/>
          <p:nvPr/>
        </p:nvSpPr>
        <p:spPr>
          <a:xfrm>
            <a:off x="503863" y="4906796"/>
            <a:ext cx="407484" cy="369332"/>
          </a:xfrm>
          <a:prstGeom prst="rect">
            <a:avLst/>
          </a:prstGeom>
          <a:noFill/>
        </p:spPr>
        <p:txBody>
          <a:bodyPr wrap="none" rtlCol="0">
            <a:spAutoFit/>
          </a:bodyPr>
          <a:lstStyle/>
          <a:p>
            <a:r>
              <a:rPr lang="en-DE" dirty="0"/>
              <a:t>F2</a:t>
            </a:r>
          </a:p>
        </p:txBody>
      </p:sp>
      <p:sp>
        <p:nvSpPr>
          <p:cNvPr id="109" name="Rectangle 108">
            <a:extLst>
              <a:ext uri="{FF2B5EF4-FFF2-40B4-BE49-F238E27FC236}">
                <a16:creationId xmlns:a16="http://schemas.microsoft.com/office/drawing/2014/main" id="{72402814-7F08-C74B-94D9-F2D6A9C0E030}"/>
              </a:ext>
            </a:extLst>
          </p:cNvPr>
          <p:cNvSpPr/>
          <p:nvPr/>
        </p:nvSpPr>
        <p:spPr>
          <a:xfrm>
            <a:off x="5182983" y="26542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0" name="Straight Connector 109">
            <a:extLst>
              <a:ext uri="{FF2B5EF4-FFF2-40B4-BE49-F238E27FC236}">
                <a16:creationId xmlns:a16="http://schemas.microsoft.com/office/drawing/2014/main" id="{1BE9A374-5BBA-794B-9469-C73582178195}"/>
              </a:ext>
            </a:extLst>
          </p:cNvPr>
          <p:cNvCxnSpPr>
            <a:cxnSpLocks/>
            <a:stCxn id="109" idx="3"/>
          </p:cNvCxnSpPr>
          <p:nvPr/>
        </p:nvCxnSpPr>
        <p:spPr>
          <a:xfrm>
            <a:off x="5718241" y="533052"/>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F88B49C-BF7A-C549-A040-0DD834C7EC0F}"/>
              </a:ext>
            </a:extLst>
          </p:cNvPr>
          <p:cNvCxnSpPr>
            <a:cxnSpLocks/>
          </p:cNvCxnSpPr>
          <p:nvPr/>
        </p:nvCxnSpPr>
        <p:spPr>
          <a:xfrm>
            <a:off x="6250847" y="533052"/>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E7B55014-9800-664E-B13B-9B9202971868}"/>
              </a:ext>
            </a:extLst>
          </p:cNvPr>
          <p:cNvSpPr/>
          <p:nvPr/>
        </p:nvSpPr>
        <p:spPr>
          <a:xfrm>
            <a:off x="6783454" y="26542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Triangle 112">
            <a:extLst>
              <a:ext uri="{FF2B5EF4-FFF2-40B4-BE49-F238E27FC236}">
                <a16:creationId xmlns:a16="http://schemas.microsoft.com/office/drawing/2014/main" id="{E6FDE58E-0E0D-5042-8593-5B32128DD9E2}"/>
              </a:ext>
            </a:extLst>
          </p:cNvPr>
          <p:cNvSpPr/>
          <p:nvPr/>
        </p:nvSpPr>
        <p:spPr>
          <a:xfrm>
            <a:off x="5940397" y="1141979"/>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4830" name="TextBox 34829">
            <a:extLst>
              <a:ext uri="{FF2B5EF4-FFF2-40B4-BE49-F238E27FC236}">
                <a16:creationId xmlns:a16="http://schemas.microsoft.com/office/drawing/2014/main" id="{50ABBA61-0284-8B44-9B20-7E5056CAD857}"/>
              </a:ext>
            </a:extLst>
          </p:cNvPr>
          <p:cNvSpPr txBox="1"/>
          <p:nvPr/>
        </p:nvSpPr>
        <p:spPr>
          <a:xfrm>
            <a:off x="4566717" y="6063338"/>
            <a:ext cx="2455993" cy="523220"/>
          </a:xfrm>
          <a:prstGeom prst="rect">
            <a:avLst/>
          </a:prstGeom>
          <a:noFill/>
        </p:spPr>
        <p:txBody>
          <a:bodyPr wrap="none" rtlCol="0">
            <a:spAutoFit/>
          </a:bodyPr>
          <a:lstStyle/>
          <a:p>
            <a:r>
              <a:rPr lang="en-DE" sz="2800" dirty="0"/>
              <a:t>~30,000 plants!</a:t>
            </a:r>
          </a:p>
        </p:txBody>
      </p:sp>
    </p:spTree>
    <p:extLst>
      <p:ext uri="{BB962C8B-B14F-4D97-AF65-F5344CB8AC3E}">
        <p14:creationId xmlns:p14="http://schemas.microsoft.com/office/powerpoint/2010/main" val="3061505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5"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8">
            <a:extLst>
              <a:ext uri="{FF2B5EF4-FFF2-40B4-BE49-F238E27FC236}">
                <a16:creationId xmlns:a16="http://schemas.microsoft.com/office/drawing/2014/main" id="{77F5E310-6894-F948-BC9B-D404EECBE569}"/>
              </a:ext>
            </a:extLst>
          </p:cNvPr>
          <p:cNvSpPr txBox="1">
            <a:spLocks noChangeArrowheads="1"/>
          </p:cNvSpPr>
          <p:nvPr/>
        </p:nvSpPr>
        <p:spPr bwMode="auto">
          <a:xfrm>
            <a:off x="514814" y="533052"/>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Arial" panose="020B0604020202020204" pitchFamily="34" charset="0"/>
              </a:rPr>
              <a:t>Pea coat colour (actually yellow/green…)</a:t>
            </a:r>
          </a:p>
          <a:p>
            <a:pPr>
              <a:spcBef>
                <a:spcPct val="0"/>
              </a:spcBef>
              <a:spcAft>
                <a:spcPts val="600"/>
              </a:spcAft>
              <a:buNone/>
            </a:pPr>
            <a:r>
              <a:rPr lang="en-GB" altLang="de-DE" sz="1800" dirty="0">
                <a:latin typeface="Arial" panose="020B0604020202020204" pitchFamily="34" charset="0"/>
              </a:rPr>
              <a:t>Crosses between 'pure' breeding lines</a:t>
            </a:r>
          </a:p>
        </p:txBody>
      </p:sp>
      <p:sp>
        <p:nvSpPr>
          <p:cNvPr id="109" name="Rectangle 108">
            <a:extLst>
              <a:ext uri="{FF2B5EF4-FFF2-40B4-BE49-F238E27FC236}">
                <a16:creationId xmlns:a16="http://schemas.microsoft.com/office/drawing/2014/main" id="{72402814-7F08-C74B-94D9-F2D6A9C0E030}"/>
              </a:ext>
            </a:extLst>
          </p:cNvPr>
          <p:cNvSpPr/>
          <p:nvPr/>
        </p:nvSpPr>
        <p:spPr>
          <a:xfrm>
            <a:off x="5182983" y="26542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0" name="Straight Connector 109">
            <a:extLst>
              <a:ext uri="{FF2B5EF4-FFF2-40B4-BE49-F238E27FC236}">
                <a16:creationId xmlns:a16="http://schemas.microsoft.com/office/drawing/2014/main" id="{1BE9A374-5BBA-794B-9469-C73582178195}"/>
              </a:ext>
            </a:extLst>
          </p:cNvPr>
          <p:cNvCxnSpPr>
            <a:cxnSpLocks/>
            <a:stCxn id="109" idx="3"/>
          </p:cNvCxnSpPr>
          <p:nvPr/>
        </p:nvCxnSpPr>
        <p:spPr>
          <a:xfrm>
            <a:off x="5718241" y="533052"/>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F88B49C-BF7A-C549-A040-0DD834C7EC0F}"/>
              </a:ext>
            </a:extLst>
          </p:cNvPr>
          <p:cNvCxnSpPr>
            <a:cxnSpLocks/>
          </p:cNvCxnSpPr>
          <p:nvPr/>
        </p:nvCxnSpPr>
        <p:spPr>
          <a:xfrm>
            <a:off x="6250847" y="533052"/>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E7B55014-9800-664E-B13B-9B9202971868}"/>
              </a:ext>
            </a:extLst>
          </p:cNvPr>
          <p:cNvSpPr/>
          <p:nvPr/>
        </p:nvSpPr>
        <p:spPr>
          <a:xfrm>
            <a:off x="6783454" y="26542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Triangle 112">
            <a:extLst>
              <a:ext uri="{FF2B5EF4-FFF2-40B4-BE49-F238E27FC236}">
                <a16:creationId xmlns:a16="http://schemas.microsoft.com/office/drawing/2014/main" id="{E6FDE58E-0E0D-5042-8593-5B32128DD9E2}"/>
              </a:ext>
            </a:extLst>
          </p:cNvPr>
          <p:cNvSpPr/>
          <p:nvPr/>
        </p:nvSpPr>
        <p:spPr>
          <a:xfrm>
            <a:off x="5940397" y="1141979"/>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4830" name="TextBox 34829">
            <a:extLst>
              <a:ext uri="{FF2B5EF4-FFF2-40B4-BE49-F238E27FC236}">
                <a16:creationId xmlns:a16="http://schemas.microsoft.com/office/drawing/2014/main" id="{50ABBA61-0284-8B44-9B20-7E5056CAD857}"/>
              </a:ext>
            </a:extLst>
          </p:cNvPr>
          <p:cNvSpPr txBox="1"/>
          <p:nvPr/>
        </p:nvSpPr>
        <p:spPr>
          <a:xfrm>
            <a:off x="4566717" y="6063338"/>
            <a:ext cx="2455993" cy="523220"/>
          </a:xfrm>
          <a:prstGeom prst="rect">
            <a:avLst/>
          </a:prstGeom>
          <a:noFill/>
        </p:spPr>
        <p:txBody>
          <a:bodyPr wrap="none" rtlCol="0">
            <a:spAutoFit/>
          </a:bodyPr>
          <a:lstStyle/>
          <a:p>
            <a:r>
              <a:rPr lang="en-DE" sz="2800" dirty="0"/>
              <a:t>~30,000 plants!</a:t>
            </a:r>
          </a:p>
        </p:txBody>
      </p:sp>
      <p:sp>
        <p:nvSpPr>
          <p:cNvPr id="64" name="Rectangle 63">
            <a:extLst>
              <a:ext uri="{FF2B5EF4-FFF2-40B4-BE49-F238E27FC236}">
                <a16:creationId xmlns:a16="http://schemas.microsoft.com/office/drawing/2014/main" id="{78F3F45F-7822-ED42-A8FE-464B442CA59D}"/>
              </a:ext>
            </a:extLst>
          </p:cNvPr>
          <p:cNvSpPr/>
          <p:nvPr/>
        </p:nvSpPr>
        <p:spPr>
          <a:xfrm>
            <a:off x="1561171" y="187340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65" name="Straight Connector 64">
            <a:extLst>
              <a:ext uri="{FF2B5EF4-FFF2-40B4-BE49-F238E27FC236}">
                <a16:creationId xmlns:a16="http://schemas.microsoft.com/office/drawing/2014/main" id="{DE1E06A1-FFD7-6D4B-BD70-42580F31EDA7}"/>
              </a:ext>
            </a:extLst>
          </p:cNvPr>
          <p:cNvCxnSpPr>
            <a:cxnSpLocks/>
            <a:stCxn id="64" idx="3"/>
          </p:cNvCxnSpPr>
          <p:nvPr/>
        </p:nvCxnSpPr>
        <p:spPr>
          <a:xfrm>
            <a:off x="2096429" y="2141034"/>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1FAF755-7F94-5747-B420-0E760EF6267F}"/>
              </a:ext>
            </a:extLst>
          </p:cNvPr>
          <p:cNvCxnSpPr>
            <a:cxnSpLocks/>
          </p:cNvCxnSpPr>
          <p:nvPr/>
        </p:nvCxnSpPr>
        <p:spPr>
          <a:xfrm>
            <a:off x="2629035" y="2141034"/>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39833EBD-7170-564C-BAD9-F04ACD591BE3}"/>
              </a:ext>
            </a:extLst>
          </p:cNvPr>
          <p:cNvSpPr/>
          <p:nvPr/>
        </p:nvSpPr>
        <p:spPr>
          <a:xfrm>
            <a:off x="3161642" y="1873405"/>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68" name="Straight Connector 67">
            <a:extLst>
              <a:ext uri="{FF2B5EF4-FFF2-40B4-BE49-F238E27FC236}">
                <a16:creationId xmlns:a16="http://schemas.microsoft.com/office/drawing/2014/main" id="{36E0EEF1-57A7-9B4C-A278-9E9071160264}"/>
              </a:ext>
            </a:extLst>
          </p:cNvPr>
          <p:cNvCxnSpPr>
            <a:cxnSpLocks/>
          </p:cNvCxnSpPr>
          <p:nvPr/>
        </p:nvCxnSpPr>
        <p:spPr>
          <a:xfrm>
            <a:off x="1561171" y="2925337"/>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08A83CE-D4A8-2348-844C-E46AB9EE0C74}"/>
              </a:ext>
            </a:extLst>
          </p:cNvPr>
          <p:cNvCxnSpPr>
            <a:cxnSpLocks/>
          </p:cNvCxnSpPr>
          <p:nvPr/>
        </p:nvCxnSpPr>
        <p:spPr>
          <a:xfrm>
            <a:off x="1561171"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DD224B5-4CA9-4944-A931-28CBBC7537B2}"/>
              </a:ext>
            </a:extLst>
          </p:cNvPr>
          <p:cNvCxnSpPr>
            <a:cxnSpLocks/>
          </p:cNvCxnSpPr>
          <p:nvPr/>
        </p:nvCxnSpPr>
        <p:spPr>
          <a:xfrm>
            <a:off x="3739179"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F31A54A-4A4D-0641-9536-827C0D34F9C4}"/>
              </a:ext>
            </a:extLst>
          </p:cNvPr>
          <p:cNvCxnSpPr>
            <a:cxnSpLocks/>
          </p:cNvCxnSpPr>
          <p:nvPr/>
        </p:nvCxnSpPr>
        <p:spPr>
          <a:xfrm>
            <a:off x="3067781" y="2925337"/>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E794855-FC86-BB45-8C9D-AE199A9B0567}"/>
              </a:ext>
            </a:extLst>
          </p:cNvPr>
          <p:cNvCxnSpPr>
            <a:cxnSpLocks/>
          </p:cNvCxnSpPr>
          <p:nvPr/>
        </p:nvCxnSpPr>
        <p:spPr>
          <a:xfrm>
            <a:off x="2294630" y="2925337"/>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3FEFF868-6E1A-E64D-9EC0-7CA2BD5DB049}"/>
              </a:ext>
            </a:extLst>
          </p:cNvPr>
          <p:cNvSpPr/>
          <p:nvPr/>
        </p:nvSpPr>
        <p:spPr>
          <a:xfrm>
            <a:off x="2045522"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Rectangle 73">
            <a:extLst>
              <a:ext uri="{FF2B5EF4-FFF2-40B4-BE49-F238E27FC236}">
                <a16:creationId xmlns:a16="http://schemas.microsoft.com/office/drawing/2014/main" id="{11E78A76-2252-7E44-A691-122BE02E84D8}"/>
              </a:ext>
            </a:extLst>
          </p:cNvPr>
          <p:cNvSpPr/>
          <p:nvPr/>
        </p:nvSpPr>
        <p:spPr>
          <a:xfrm>
            <a:off x="2800152" y="32784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5" name="Straight Connector 74">
            <a:extLst>
              <a:ext uri="{FF2B5EF4-FFF2-40B4-BE49-F238E27FC236}">
                <a16:creationId xmlns:a16="http://schemas.microsoft.com/office/drawing/2014/main" id="{950EFE19-EEAD-AB46-A477-49F7621B5166}"/>
              </a:ext>
            </a:extLst>
          </p:cNvPr>
          <p:cNvCxnSpPr>
            <a:cxnSpLocks/>
          </p:cNvCxnSpPr>
          <p:nvPr/>
        </p:nvCxnSpPr>
        <p:spPr>
          <a:xfrm>
            <a:off x="1561171" y="415197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940C1EDF-561A-A84D-A493-27B266805170}"/>
              </a:ext>
            </a:extLst>
          </p:cNvPr>
          <p:cNvCxnSpPr>
            <a:cxnSpLocks/>
          </p:cNvCxnSpPr>
          <p:nvPr/>
        </p:nvCxnSpPr>
        <p:spPr>
          <a:xfrm>
            <a:off x="1561171" y="378398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6F2721B-9221-E54F-8169-CB56F55FCC5D}"/>
              </a:ext>
            </a:extLst>
          </p:cNvPr>
          <p:cNvCxnSpPr>
            <a:cxnSpLocks/>
          </p:cNvCxnSpPr>
          <p:nvPr/>
        </p:nvCxnSpPr>
        <p:spPr>
          <a:xfrm>
            <a:off x="3739179" y="3783983"/>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17DD4470-7712-E942-B155-0EE77D7F2CDF}"/>
              </a:ext>
            </a:extLst>
          </p:cNvPr>
          <p:cNvSpPr/>
          <p:nvPr/>
        </p:nvSpPr>
        <p:spPr>
          <a:xfrm>
            <a:off x="1318897"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D8847F2C-EE30-4F4E-ACB9-75D856F2A1AF}"/>
              </a:ext>
            </a:extLst>
          </p:cNvPr>
          <p:cNvSpPr/>
          <p:nvPr/>
        </p:nvSpPr>
        <p:spPr>
          <a:xfrm>
            <a:off x="3471550"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0" name="Straight Connector 79">
            <a:extLst>
              <a:ext uri="{FF2B5EF4-FFF2-40B4-BE49-F238E27FC236}">
                <a16:creationId xmlns:a16="http://schemas.microsoft.com/office/drawing/2014/main" id="{CC2E8462-8642-1D46-A25A-A5B74D5AEC10}"/>
              </a:ext>
            </a:extLst>
          </p:cNvPr>
          <p:cNvCxnSpPr>
            <a:cxnSpLocks/>
          </p:cNvCxnSpPr>
          <p:nvPr/>
        </p:nvCxnSpPr>
        <p:spPr>
          <a:xfrm>
            <a:off x="2665076" y="415197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4004B09-8A5E-1D4B-8C3B-09D6DECB8404}"/>
              </a:ext>
            </a:extLst>
          </p:cNvPr>
          <p:cNvCxnSpPr>
            <a:cxnSpLocks/>
          </p:cNvCxnSpPr>
          <p:nvPr/>
        </p:nvCxnSpPr>
        <p:spPr>
          <a:xfrm>
            <a:off x="1557454" y="451810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DDFD85A-3660-584C-A2B8-24AA465A045F}"/>
              </a:ext>
            </a:extLst>
          </p:cNvPr>
          <p:cNvCxnSpPr>
            <a:cxnSpLocks/>
          </p:cNvCxnSpPr>
          <p:nvPr/>
        </p:nvCxnSpPr>
        <p:spPr>
          <a:xfrm>
            <a:off x="1557390"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CBD9209-AC10-5941-90E4-DF26523E5C6B}"/>
              </a:ext>
            </a:extLst>
          </p:cNvPr>
          <p:cNvCxnSpPr>
            <a:cxnSpLocks/>
          </p:cNvCxnSpPr>
          <p:nvPr/>
        </p:nvCxnSpPr>
        <p:spPr>
          <a:xfrm>
            <a:off x="3735398"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2BA2B91-717D-3B46-9685-650CBF7CD02A}"/>
              </a:ext>
            </a:extLst>
          </p:cNvPr>
          <p:cNvCxnSpPr>
            <a:cxnSpLocks/>
          </p:cNvCxnSpPr>
          <p:nvPr/>
        </p:nvCxnSpPr>
        <p:spPr>
          <a:xfrm>
            <a:off x="3064000" y="451624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8346097-A46A-F746-B5F5-C859427459A9}"/>
              </a:ext>
            </a:extLst>
          </p:cNvPr>
          <p:cNvCxnSpPr>
            <a:cxnSpLocks/>
          </p:cNvCxnSpPr>
          <p:nvPr/>
        </p:nvCxnSpPr>
        <p:spPr>
          <a:xfrm>
            <a:off x="2290849" y="4516244"/>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96" name="Rectangle 95">
            <a:extLst>
              <a:ext uri="{FF2B5EF4-FFF2-40B4-BE49-F238E27FC236}">
                <a16:creationId xmlns:a16="http://schemas.microsoft.com/office/drawing/2014/main" id="{84365B46-4335-7142-B2C1-C204A9608C8F}"/>
              </a:ext>
            </a:extLst>
          </p:cNvPr>
          <p:cNvSpPr/>
          <p:nvPr/>
        </p:nvSpPr>
        <p:spPr>
          <a:xfrm>
            <a:off x="2041741"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96">
            <a:extLst>
              <a:ext uri="{FF2B5EF4-FFF2-40B4-BE49-F238E27FC236}">
                <a16:creationId xmlns:a16="http://schemas.microsoft.com/office/drawing/2014/main" id="{E527024D-CF22-B64B-AB05-B672FFE6EDC8}"/>
              </a:ext>
            </a:extLst>
          </p:cNvPr>
          <p:cNvSpPr/>
          <p:nvPr/>
        </p:nvSpPr>
        <p:spPr>
          <a:xfrm>
            <a:off x="2796371" y="480896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Rectangle 97">
            <a:extLst>
              <a:ext uri="{FF2B5EF4-FFF2-40B4-BE49-F238E27FC236}">
                <a16:creationId xmlns:a16="http://schemas.microsoft.com/office/drawing/2014/main" id="{1A2438CC-3041-A447-AAC3-9E8AC4FBC42D}"/>
              </a:ext>
            </a:extLst>
          </p:cNvPr>
          <p:cNvSpPr/>
          <p:nvPr/>
        </p:nvSpPr>
        <p:spPr>
          <a:xfrm>
            <a:off x="1315116"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7692DFDC-36AD-E84B-98BE-6F494C361A83}"/>
              </a:ext>
            </a:extLst>
          </p:cNvPr>
          <p:cNvSpPr/>
          <p:nvPr/>
        </p:nvSpPr>
        <p:spPr>
          <a:xfrm>
            <a:off x="3471550" y="482383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TextBox 99">
            <a:extLst>
              <a:ext uri="{FF2B5EF4-FFF2-40B4-BE49-F238E27FC236}">
                <a16:creationId xmlns:a16="http://schemas.microsoft.com/office/drawing/2014/main" id="{0836F435-E312-374A-926A-17F9EE69F1F4}"/>
              </a:ext>
            </a:extLst>
          </p:cNvPr>
          <p:cNvSpPr txBox="1"/>
          <p:nvPr/>
        </p:nvSpPr>
        <p:spPr>
          <a:xfrm>
            <a:off x="243895" y="1894657"/>
            <a:ext cx="887935" cy="369332"/>
          </a:xfrm>
          <a:prstGeom prst="rect">
            <a:avLst/>
          </a:prstGeom>
          <a:noFill/>
        </p:spPr>
        <p:txBody>
          <a:bodyPr wrap="none" rtlCol="0">
            <a:spAutoFit/>
          </a:bodyPr>
          <a:lstStyle/>
          <a:p>
            <a:r>
              <a:rPr lang="en-DE" dirty="0"/>
              <a:t>Parents</a:t>
            </a:r>
          </a:p>
        </p:txBody>
      </p:sp>
      <p:sp>
        <p:nvSpPr>
          <p:cNvPr id="101" name="TextBox 100">
            <a:extLst>
              <a:ext uri="{FF2B5EF4-FFF2-40B4-BE49-F238E27FC236}">
                <a16:creationId xmlns:a16="http://schemas.microsoft.com/office/drawing/2014/main" id="{4B2BEA43-18A9-E748-8794-E813F17879EF}"/>
              </a:ext>
            </a:extLst>
          </p:cNvPr>
          <p:cNvSpPr txBox="1"/>
          <p:nvPr/>
        </p:nvSpPr>
        <p:spPr>
          <a:xfrm>
            <a:off x="484120" y="3392349"/>
            <a:ext cx="407484" cy="369332"/>
          </a:xfrm>
          <a:prstGeom prst="rect">
            <a:avLst/>
          </a:prstGeom>
          <a:noFill/>
        </p:spPr>
        <p:txBody>
          <a:bodyPr wrap="none" rtlCol="0">
            <a:spAutoFit/>
          </a:bodyPr>
          <a:lstStyle/>
          <a:p>
            <a:r>
              <a:rPr lang="en-DE" dirty="0"/>
              <a:t>F1</a:t>
            </a:r>
          </a:p>
        </p:txBody>
      </p:sp>
      <p:sp>
        <p:nvSpPr>
          <p:cNvPr id="102" name="TextBox 101">
            <a:extLst>
              <a:ext uri="{FF2B5EF4-FFF2-40B4-BE49-F238E27FC236}">
                <a16:creationId xmlns:a16="http://schemas.microsoft.com/office/drawing/2014/main" id="{DB250421-40C8-4645-9C66-1D7DC6E8FB0E}"/>
              </a:ext>
            </a:extLst>
          </p:cNvPr>
          <p:cNvSpPr txBox="1"/>
          <p:nvPr/>
        </p:nvSpPr>
        <p:spPr>
          <a:xfrm>
            <a:off x="503863" y="4906796"/>
            <a:ext cx="407484" cy="369332"/>
          </a:xfrm>
          <a:prstGeom prst="rect">
            <a:avLst/>
          </a:prstGeom>
          <a:noFill/>
        </p:spPr>
        <p:txBody>
          <a:bodyPr wrap="none" rtlCol="0">
            <a:spAutoFit/>
          </a:bodyPr>
          <a:lstStyle/>
          <a:p>
            <a:r>
              <a:rPr lang="en-DE" dirty="0"/>
              <a:t>F2</a:t>
            </a:r>
          </a:p>
        </p:txBody>
      </p:sp>
      <p:sp>
        <p:nvSpPr>
          <p:cNvPr id="104" name="TextBox 103">
            <a:extLst>
              <a:ext uri="{FF2B5EF4-FFF2-40B4-BE49-F238E27FC236}">
                <a16:creationId xmlns:a16="http://schemas.microsoft.com/office/drawing/2014/main" id="{13E0ABAC-BCDF-EA46-9CC2-49B76F6ACE9D}"/>
              </a:ext>
            </a:extLst>
          </p:cNvPr>
          <p:cNvSpPr txBox="1"/>
          <p:nvPr/>
        </p:nvSpPr>
        <p:spPr>
          <a:xfrm>
            <a:off x="1616800" y="1961997"/>
            <a:ext cx="450764" cy="369332"/>
          </a:xfrm>
          <a:prstGeom prst="rect">
            <a:avLst/>
          </a:prstGeom>
          <a:noFill/>
        </p:spPr>
        <p:txBody>
          <a:bodyPr wrap="none" rtlCol="0">
            <a:spAutoFit/>
          </a:bodyPr>
          <a:lstStyle/>
          <a:p>
            <a:r>
              <a:rPr lang="en-DE" dirty="0"/>
              <a:t>AA</a:t>
            </a:r>
          </a:p>
        </p:txBody>
      </p:sp>
      <p:sp>
        <p:nvSpPr>
          <p:cNvPr id="108" name="TextBox 107">
            <a:extLst>
              <a:ext uri="{FF2B5EF4-FFF2-40B4-BE49-F238E27FC236}">
                <a16:creationId xmlns:a16="http://schemas.microsoft.com/office/drawing/2014/main" id="{F53BB8A1-1473-344F-A407-357C647C6091}"/>
              </a:ext>
            </a:extLst>
          </p:cNvPr>
          <p:cNvSpPr txBox="1"/>
          <p:nvPr/>
        </p:nvSpPr>
        <p:spPr>
          <a:xfrm>
            <a:off x="3230460" y="1958199"/>
            <a:ext cx="405880" cy="369332"/>
          </a:xfrm>
          <a:prstGeom prst="rect">
            <a:avLst/>
          </a:prstGeom>
          <a:noFill/>
        </p:spPr>
        <p:txBody>
          <a:bodyPr wrap="none" rtlCol="0">
            <a:spAutoFit/>
          </a:bodyPr>
          <a:lstStyle/>
          <a:p>
            <a:r>
              <a:rPr lang="en-DE" dirty="0"/>
              <a:t>aa</a:t>
            </a:r>
          </a:p>
        </p:txBody>
      </p:sp>
      <p:sp>
        <p:nvSpPr>
          <p:cNvPr id="116" name="TextBox 115">
            <a:extLst>
              <a:ext uri="{FF2B5EF4-FFF2-40B4-BE49-F238E27FC236}">
                <a16:creationId xmlns:a16="http://schemas.microsoft.com/office/drawing/2014/main" id="{B94AE17F-E38D-1E4C-B7D6-1E0202636397}"/>
              </a:ext>
            </a:extLst>
          </p:cNvPr>
          <p:cNvSpPr txBox="1"/>
          <p:nvPr/>
        </p:nvSpPr>
        <p:spPr>
          <a:xfrm>
            <a:off x="1332008" y="3352131"/>
            <a:ext cx="428322" cy="369332"/>
          </a:xfrm>
          <a:prstGeom prst="rect">
            <a:avLst/>
          </a:prstGeom>
          <a:noFill/>
        </p:spPr>
        <p:txBody>
          <a:bodyPr wrap="none" rtlCol="0">
            <a:spAutoFit/>
          </a:bodyPr>
          <a:lstStyle/>
          <a:p>
            <a:r>
              <a:rPr lang="en-DE" dirty="0"/>
              <a:t>Aa</a:t>
            </a:r>
          </a:p>
        </p:txBody>
      </p:sp>
      <p:sp>
        <p:nvSpPr>
          <p:cNvPr id="117" name="TextBox 116">
            <a:extLst>
              <a:ext uri="{FF2B5EF4-FFF2-40B4-BE49-F238E27FC236}">
                <a16:creationId xmlns:a16="http://schemas.microsoft.com/office/drawing/2014/main" id="{5B3D657D-18E6-514B-9E2D-9A1EAEB679B8}"/>
              </a:ext>
            </a:extLst>
          </p:cNvPr>
          <p:cNvSpPr txBox="1"/>
          <p:nvPr/>
        </p:nvSpPr>
        <p:spPr>
          <a:xfrm>
            <a:off x="2063868" y="3352131"/>
            <a:ext cx="428322" cy="369332"/>
          </a:xfrm>
          <a:prstGeom prst="rect">
            <a:avLst/>
          </a:prstGeom>
          <a:noFill/>
        </p:spPr>
        <p:txBody>
          <a:bodyPr wrap="none" rtlCol="0">
            <a:spAutoFit/>
          </a:bodyPr>
          <a:lstStyle/>
          <a:p>
            <a:r>
              <a:rPr lang="en-DE" dirty="0"/>
              <a:t>Aa</a:t>
            </a:r>
          </a:p>
        </p:txBody>
      </p:sp>
      <p:sp>
        <p:nvSpPr>
          <p:cNvPr id="118" name="TextBox 117">
            <a:extLst>
              <a:ext uri="{FF2B5EF4-FFF2-40B4-BE49-F238E27FC236}">
                <a16:creationId xmlns:a16="http://schemas.microsoft.com/office/drawing/2014/main" id="{B83396E1-B599-8040-91C9-6164B26F02C2}"/>
              </a:ext>
            </a:extLst>
          </p:cNvPr>
          <p:cNvSpPr txBox="1"/>
          <p:nvPr/>
        </p:nvSpPr>
        <p:spPr>
          <a:xfrm>
            <a:off x="2864102" y="3340308"/>
            <a:ext cx="428322" cy="369332"/>
          </a:xfrm>
          <a:prstGeom prst="rect">
            <a:avLst/>
          </a:prstGeom>
          <a:noFill/>
        </p:spPr>
        <p:txBody>
          <a:bodyPr wrap="none" rtlCol="0">
            <a:spAutoFit/>
          </a:bodyPr>
          <a:lstStyle/>
          <a:p>
            <a:r>
              <a:rPr lang="en-DE" dirty="0"/>
              <a:t>Aa</a:t>
            </a:r>
          </a:p>
        </p:txBody>
      </p:sp>
      <p:sp>
        <p:nvSpPr>
          <p:cNvPr id="119" name="TextBox 118">
            <a:extLst>
              <a:ext uri="{FF2B5EF4-FFF2-40B4-BE49-F238E27FC236}">
                <a16:creationId xmlns:a16="http://schemas.microsoft.com/office/drawing/2014/main" id="{EEEC3623-9610-B14B-8775-575E2ED24C8A}"/>
              </a:ext>
            </a:extLst>
          </p:cNvPr>
          <p:cNvSpPr txBox="1"/>
          <p:nvPr/>
        </p:nvSpPr>
        <p:spPr>
          <a:xfrm>
            <a:off x="3528574" y="3332421"/>
            <a:ext cx="428322" cy="369332"/>
          </a:xfrm>
          <a:prstGeom prst="rect">
            <a:avLst/>
          </a:prstGeom>
          <a:noFill/>
        </p:spPr>
        <p:txBody>
          <a:bodyPr wrap="none" rtlCol="0">
            <a:spAutoFit/>
          </a:bodyPr>
          <a:lstStyle/>
          <a:p>
            <a:r>
              <a:rPr lang="en-DE" dirty="0"/>
              <a:t>Aa</a:t>
            </a:r>
          </a:p>
        </p:txBody>
      </p:sp>
      <p:sp>
        <p:nvSpPr>
          <p:cNvPr id="120" name="TextBox 119">
            <a:extLst>
              <a:ext uri="{FF2B5EF4-FFF2-40B4-BE49-F238E27FC236}">
                <a16:creationId xmlns:a16="http://schemas.microsoft.com/office/drawing/2014/main" id="{324C5793-CDF6-AD45-9FA3-4DD218AF188B}"/>
              </a:ext>
            </a:extLst>
          </p:cNvPr>
          <p:cNvSpPr txBox="1"/>
          <p:nvPr/>
        </p:nvSpPr>
        <p:spPr>
          <a:xfrm>
            <a:off x="2063868" y="4866433"/>
            <a:ext cx="428322" cy="369332"/>
          </a:xfrm>
          <a:prstGeom prst="rect">
            <a:avLst/>
          </a:prstGeom>
          <a:noFill/>
        </p:spPr>
        <p:txBody>
          <a:bodyPr wrap="none" rtlCol="0">
            <a:spAutoFit/>
          </a:bodyPr>
          <a:lstStyle/>
          <a:p>
            <a:r>
              <a:rPr lang="en-DE" dirty="0"/>
              <a:t>Aa</a:t>
            </a:r>
          </a:p>
        </p:txBody>
      </p:sp>
      <p:sp>
        <p:nvSpPr>
          <p:cNvPr id="121" name="TextBox 120">
            <a:extLst>
              <a:ext uri="{FF2B5EF4-FFF2-40B4-BE49-F238E27FC236}">
                <a16:creationId xmlns:a16="http://schemas.microsoft.com/office/drawing/2014/main" id="{A2E0E7DA-E79E-B94E-8DF1-528FC06A438E}"/>
              </a:ext>
            </a:extLst>
          </p:cNvPr>
          <p:cNvSpPr txBox="1"/>
          <p:nvPr/>
        </p:nvSpPr>
        <p:spPr>
          <a:xfrm>
            <a:off x="2851861" y="4872939"/>
            <a:ext cx="428322" cy="369332"/>
          </a:xfrm>
          <a:prstGeom prst="rect">
            <a:avLst/>
          </a:prstGeom>
          <a:noFill/>
        </p:spPr>
        <p:txBody>
          <a:bodyPr wrap="none" rtlCol="0">
            <a:spAutoFit/>
          </a:bodyPr>
          <a:lstStyle/>
          <a:p>
            <a:r>
              <a:rPr lang="en-DE" dirty="0"/>
              <a:t>Aa</a:t>
            </a:r>
          </a:p>
        </p:txBody>
      </p:sp>
      <p:sp>
        <p:nvSpPr>
          <p:cNvPr id="122" name="TextBox 121">
            <a:extLst>
              <a:ext uri="{FF2B5EF4-FFF2-40B4-BE49-F238E27FC236}">
                <a16:creationId xmlns:a16="http://schemas.microsoft.com/office/drawing/2014/main" id="{384B3DAB-FB20-ED4A-9D27-E8DA745DEA08}"/>
              </a:ext>
            </a:extLst>
          </p:cNvPr>
          <p:cNvSpPr txBox="1"/>
          <p:nvPr/>
        </p:nvSpPr>
        <p:spPr>
          <a:xfrm>
            <a:off x="1354178" y="4869224"/>
            <a:ext cx="450764" cy="369332"/>
          </a:xfrm>
          <a:prstGeom prst="rect">
            <a:avLst/>
          </a:prstGeom>
          <a:noFill/>
        </p:spPr>
        <p:txBody>
          <a:bodyPr wrap="none" rtlCol="0">
            <a:spAutoFit/>
          </a:bodyPr>
          <a:lstStyle/>
          <a:p>
            <a:r>
              <a:rPr lang="en-DE" dirty="0"/>
              <a:t>AA</a:t>
            </a:r>
          </a:p>
        </p:txBody>
      </p:sp>
      <p:sp>
        <p:nvSpPr>
          <p:cNvPr id="123" name="TextBox 122">
            <a:extLst>
              <a:ext uri="{FF2B5EF4-FFF2-40B4-BE49-F238E27FC236}">
                <a16:creationId xmlns:a16="http://schemas.microsoft.com/office/drawing/2014/main" id="{B015F2AD-78D3-D649-84A5-4643483FB93F}"/>
              </a:ext>
            </a:extLst>
          </p:cNvPr>
          <p:cNvSpPr txBox="1"/>
          <p:nvPr/>
        </p:nvSpPr>
        <p:spPr>
          <a:xfrm>
            <a:off x="3522996" y="4906796"/>
            <a:ext cx="405880" cy="369332"/>
          </a:xfrm>
          <a:prstGeom prst="rect">
            <a:avLst/>
          </a:prstGeom>
          <a:noFill/>
        </p:spPr>
        <p:txBody>
          <a:bodyPr wrap="none" rtlCol="0">
            <a:spAutoFit/>
          </a:bodyPr>
          <a:lstStyle/>
          <a:p>
            <a:r>
              <a:rPr lang="en-DE" dirty="0"/>
              <a:t>aa</a:t>
            </a:r>
          </a:p>
        </p:txBody>
      </p:sp>
      <p:grpSp>
        <p:nvGrpSpPr>
          <p:cNvPr id="3" name="Group 2">
            <a:extLst>
              <a:ext uri="{FF2B5EF4-FFF2-40B4-BE49-F238E27FC236}">
                <a16:creationId xmlns:a16="http://schemas.microsoft.com/office/drawing/2014/main" id="{5F7B17C4-2CB2-5143-B726-3290E5441ED6}"/>
              </a:ext>
            </a:extLst>
          </p:cNvPr>
          <p:cNvGrpSpPr/>
          <p:nvPr/>
        </p:nvGrpSpPr>
        <p:grpSpPr>
          <a:xfrm>
            <a:off x="6911228" y="1996360"/>
            <a:ext cx="4499865" cy="680225"/>
            <a:chOff x="6911228" y="1996360"/>
            <a:chExt cx="4499865" cy="680225"/>
          </a:xfrm>
        </p:grpSpPr>
        <p:sp>
          <p:nvSpPr>
            <p:cNvPr id="59" name="Rectangle 58">
              <a:extLst>
                <a:ext uri="{FF2B5EF4-FFF2-40B4-BE49-F238E27FC236}">
                  <a16:creationId xmlns:a16="http://schemas.microsoft.com/office/drawing/2014/main" id="{78F123A9-BA97-2E4E-B96F-1C8C0F8DA0B8}"/>
                </a:ext>
              </a:extLst>
            </p:cNvPr>
            <p:cNvSpPr/>
            <p:nvPr/>
          </p:nvSpPr>
          <p:spPr>
            <a:xfrm>
              <a:off x="8449106" y="19963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289E3576-AD2C-1D42-8972-D8270D4D8783}"/>
                </a:ext>
              </a:extLst>
            </p:cNvPr>
            <p:cNvSpPr/>
            <p:nvPr/>
          </p:nvSpPr>
          <p:spPr>
            <a:xfrm>
              <a:off x="9203736" y="2003794"/>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FD1550AE-9025-1A46-A1B7-BD446F584F25}"/>
                </a:ext>
              </a:extLst>
            </p:cNvPr>
            <p:cNvSpPr/>
            <p:nvPr/>
          </p:nvSpPr>
          <p:spPr>
            <a:xfrm>
              <a:off x="9878915" y="2018662"/>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TextBox 62">
              <a:extLst>
                <a:ext uri="{FF2B5EF4-FFF2-40B4-BE49-F238E27FC236}">
                  <a16:creationId xmlns:a16="http://schemas.microsoft.com/office/drawing/2014/main" id="{00A24FB9-4C69-8941-A86B-809933C20B58}"/>
                </a:ext>
              </a:extLst>
            </p:cNvPr>
            <p:cNvSpPr txBox="1"/>
            <p:nvPr/>
          </p:nvSpPr>
          <p:spPr>
            <a:xfrm>
              <a:off x="6911228" y="2101625"/>
              <a:ext cx="407484" cy="369332"/>
            </a:xfrm>
            <a:prstGeom prst="rect">
              <a:avLst/>
            </a:prstGeom>
            <a:noFill/>
          </p:spPr>
          <p:txBody>
            <a:bodyPr wrap="none" rtlCol="0">
              <a:spAutoFit/>
            </a:bodyPr>
            <a:lstStyle/>
            <a:p>
              <a:r>
                <a:rPr lang="en-DE" dirty="0"/>
                <a:t>F2</a:t>
              </a:r>
            </a:p>
          </p:txBody>
        </p:sp>
        <p:sp>
          <p:nvSpPr>
            <p:cNvPr id="44" name="U-Turn Arrow 43">
              <a:extLst>
                <a:ext uri="{FF2B5EF4-FFF2-40B4-BE49-F238E27FC236}">
                  <a16:creationId xmlns:a16="http://schemas.microsoft.com/office/drawing/2014/main" id="{E49C7EE8-5DB9-3B4E-A731-B3000A39D698}"/>
                </a:ext>
              </a:extLst>
            </p:cNvPr>
            <p:cNvSpPr/>
            <p:nvPr/>
          </p:nvSpPr>
          <p:spPr>
            <a:xfrm rot="5400000">
              <a:off x="10773906" y="2039397"/>
              <a:ext cx="657922" cy="616453"/>
            </a:xfrm>
            <a:prstGeom prst="uturnArrow">
              <a:avLst>
                <a:gd name="adj1" fmla="val 10528"/>
                <a:gd name="adj2" fmla="val 25000"/>
                <a:gd name="adj3" fmla="val 25000"/>
                <a:gd name="adj4" fmla="val 43750"/>
                <a:gd name="adj5" fmla="val 75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1" name="Rectangle 60">
              <a:extLst>
                <a:ext uri="{FF2B5EF4-FFF2-40B4-BE49-F238E27FC236}">
                  <a16:creationId xmlns:a16="http://schemas.microsoft.com/office/drawing/2014/main" id="{5A848F28-E74D-5E40-9863-9433573202A5}"/>
                </a:ext>
              </a:extLst>
            </p:cNvPr>
            <p:cNvSpPr/>
            <p:nvPr/>
          </p:nvSpPr>
          <p:spPr>
            <a:xfrm>
              <a:off x="7722481" y="19963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4" name="TextBox 123">
              <a:extLst>
                <a:ext uri="{FF2B5EF4-FFF2-40B4-BE49-F238E27FC236}">
                  <a16:creationId xmlns:a16="http://schemas.microsoft.com/office/drawing/2014/main" id="{C90CE5A0-22C8-EB44-9E45-AA9691C27893}"/>
                </a:ext>
              </a:extLst>
            </p:cNvPr>
            <p:cNvSpPr txBox="1"/>
            <p:nvPr/>
          </p:nvSpPr>
          <p:spPr>
            <a:xfrm>
              <a:off x="8484733" y="2064104"/>
              <a:ext cx="428322" cy="369332"/>
            </a:xfrm>
            <a:prstGeom prst="rect">
              <a:avLst/>
            </a:prstGeom>
            <a:noFill/>
          </p:spPr>
          <p:txBody>
            <a:bodyPr wrap="none" rtlCol="0">
              <a:spAutoFit/>
            </a:bodyPr>
            <a:lstStyle/>
            <a:p>
              <a:r>
                <a:rPr lang="en-DE" dirty="0"/>
                <a:t>Aa</a:t>
              </a:r>
            </a:p>
          </p:txBody>
        </p:sp>
        <p:sp>
          <p:nvSpPr>
            <p:cNvPr id="125" name="TextBox 124">
              <a:extLst>
                <a:ext uri="{FF2B5EF4-FFF2-40B4-BE49-F238E27FC236}">
                  <a16:creationId xmlns:a16="http://schemas.microsoft.com/office/drawing/2014/main" id="{5D331454-22F7-6541-BF99-BA78085F202E}"/>
                </a:ext>
              </a:extLst>
            </p:cNvPr>
            <p:cNvSpPr txBox="1"/>
            <p:nvPr/>
          </p:nvSpPr>
          <p:spPr>
            <a:xfrm>
              <a:off x="9272726" y="2070610"/>
              <a:ext cx="428322" cy="369332"/>
            </a:xfrm>
            <a:prstGeom prst="rect">
              <a:avLst/>
            </a:prstGeom>
            <a:noFill/>
          </p:spPr>
          <p:txBody>
            <a:bodyPr wrap="none" rtlCol="0">
              <a:spAutoFit/>
            </a:bodyPr>
            <a:lstStyle/>
            <a:p>
              <a:r>
                <a:rPr lang="en-DE" dirty="0"/>
                <a:t>Aa</a:t>
              </a:r>
            </a:p>
          </p:txBody>
        </p:sp>
        <p:sp>
          <p:nvSpPr>
            <p:cNvPr id="126" name="TextBox 125">
              <a:extLst>
                <a:ext uri="{FF2B5EF4-FFF2-40B4-BE49-F238E27FC236}">
                  <a16:creationId xmlns:a16="http://schemas.microsoft.com/office/drawing/2014/main" id="{D5C72A17-1C9C-7648-ABA2-FEE46F3C7739}"/>
                </a:ext>
              </a:extLst>
            </p:cNvPr>
            <p:cNvSpPr txBox="1"/>
            <p:nvPr/>
          </p:nvSpPr>
          <p:spPr>
            <a:xfrm>
              <a:off x="7775043" y="2066895"/>
              <a:ext cx="450764" cy="369332"/>
            </a:xfrm>
            <a:prstGeom prst="rect">
              <a:avLst/>
            </a:prstGeom>
            <a:noFill/>
          </p:spPr>
          <p:txBody>
            <a:bodyPr wrap="none" rtlCol="0">
              <a:spAutoFit/>
            </a:bodyPr>
            <a:lstStyle/>
            <a:p>
              <a:r>
                <a:rPr lang="en-DE" dirty="0"/>
                <a:t>AA</a:t>
              </a:r>
            </a:p>
          </p:txBody>
        </p:sp>
        <p:sp>
          <p:nvSpPr>
            <p:cNvPr id="127" name="TextBox 126">
              <a:extLst>
                <a:ext uri="{FF2B5EF4-FFF2-40B4-BE49-F238E27FC236}">
                  <a16:creationId xmlns:a16="http://schemas.microsoft.com/office/drawing/2014/main" id="{B50A60BB-F457-F74F-B693-45411CDE656D}"/>
                </a:ext>
              </a:extLst>
            </p:cNvPr>
            <p:cNvSpPr txBox="1"/>
            <p:nvPr/>
          </p:nvSpPr>
          <p:spPr>
            <a:xfrm>
              <a:off x="9943861" y="2104467"/>
              <a:ext cx="405880" cy="369332"/>
            </a:xfrm>
            <a:prstGeom prst="rect">
              <a:avLst/>
            </a:prstGeom>
            <a:noFill/>
          </p:spPr>
          <p:txBody>
            <a:bodyPr wrap="none" rtlCol="0">
              <a:spAutoFit/>
            </a:bodyPr>
            <a:lstStyle/>
            <a:p>
              <a:r>
                <a:rPr lang="en-DE" dirty="0"/>
                <a:t>aa</a:t>
              </a:r>
            </a:p>
          </p:txBody>
        </p:sp>
      </p:grpSp>
      <p:grpSp>
        <p:nvGrpSpPr>
          <p:cNvPr id="4" name="Group 3">
            <a:extLst>
              <a:ext uri="{FF2B5EF4-FFF2-40B4-BE49-F238E27FC236}">
                <a16:creationId xmlns:a16="http://schemas.microsoft.com/office/drawing/2014/main" id="{F0ADFD55-AE54-5847-8ABC-A36EDC6CF4C1}"/>
              </a:ext>
            </a:extLst>
          </p:cNvPr>
          <p:cNvGrpSpPr/>
          <p:nvPr/>
        </p:nvGrpSpPr>
        <p:grpSpPr>
          <a:xfrm>
            <a:off x="6682393" y="2514128"/>
            <a:ext cx="3747302" cy="2682340"/>
            <a:chOff x="6682393" y="2514128"/>
            <a:chExt cx="3747302" cy="2682340"/>
          </a:xfrm>
        </p:grpSpPr>
        <p:sp>
          <p:nvSpPr>
            <p:cNvPr id="34816" name="Left Brace 34815">
              <a:extLst>
                <a:ext uri="{FF2B5EF4-FFF2-40B4-BE49-F238E27FC236}">
                  <a16:creationId xmlns:a16="http://schemas.microsoft.com/office/drawing/2014/main" id="{2C90D837-0763-E443-B16A-0993188C3973}"/>
                </a:ext>
              </a:extLst>
            </p:cNvPr>
            <p:cNvSpPr/>
            <p:nvPr/>
          </p:nvSpPr>
          <p:spPr>
            <a:xfrm rot="16200000">
              <a:off x="9017961" y="2095889"/>
              <a:ext cx="146681" cy="129538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cxnSp>
          <p:nvCxnSpPr>
            <p:cNvPr id="84" name="Straight Connector 83">
              <a:extLst>
                <a:ext uri="{FF2B5EF4-FFF2-40B4-BE49-F238E27FC236}">
                  <a16:creationId xmlns:a16="http://schemas.microsoft.com/office/drawing/2014/main" id="{EFC3F2EE-6B78-1341-B4D1-FC15739FA33C}"/>
                </a:ext>
              </a:extLst>
            </p:cNvPr>
            <p:cNvCxnSpPr>
              <a:cxnSpLocks/>
            </p:cNvCxnSpPr>
            <p:nvPr/>
          </p:nvCxnSpPr>
          <p:spPr>
            <a:xfrm>
              <a:off x="9087963" y="2761168"/>
              <a:ext cx="0" cy="1511838"/>
            </a:xfrm>
            <a:prstGeom prst="line">
              <a:avLst/>
            </a:prstGeom>
            <a:ln w="28575"/>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2AED7542-8BEF-1441-8AB1-264883E19C75}"/>
                </a:ext>
              </a:extLst>
            </p:cNvPr>
            <p:cNvCxnSpPr>
              <a:cxnSpLocks/>
            </p:cNvCxnSpPr>
            <p:nvPr/>
          </p:nvCxnSpPr>
          <p:spPr>
            <a:xfrm>
              <a:off x="7980341" y="4274863"/>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DA63472-5381-F840-BCE9-7C803426E75B}"/>
                </a:ext>
              </a:extLst>
            </p:cNvPr>
            <p:cNvCxnSpPr>
              <a:cxnSpLocks/>
            </p:cNvCxnSpPr>
            <p:nvPr/>
          </p:nvCxnSpPr>
          <p:spPr>
            <a:xfrm>
              <a:off x="7980277" y="4261855"/>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832D17E6-1C09-AA4F-B870-8A1178F9E101}"/>
                </a:ext>
              </a:extLst>
            </p:cNvPr>
            <p:cNvCxnSpPr>
              <a:cxnSpLocks/>
            </p:cNvCxnSpPr>
            <p:nvPr/>
          </p:nvCxnSpPr>
          <p:spPr>
            <a:xfrm>
              <a:off x="10158285" y="4261855"/>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68FBE46-59D0-2D4C-841E-92BA0C50CE95}"/>
                </a:ext>
              </a:extLst>
            </p:cNvPr>
            <p:cNvCxnSpPr>
              <a:cxnSpLocks/>
            </p:cNvCxnSpPr>
            <p:nvPr/>
          </p:nvCxnSpPr>
          <p:spPr>
            <a:xfrm>
              <a:off x="9486887" y="427300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B4F3B423-3872-1B49-9D4F-19919BE7E2EE}"/>
                </a:ext>
              </a:extLst>
            </p:cNvPr>
            <p:cNvCxnSpPr>
              <a:cxnSpLocks/>
            </p:cNvCxnSpPr>
            <p:nvPr/>
          </p:nvCxnSpPr>
          <p:spPr>
            <a:xfrm>
              <a:off x="8713736" y="4273006"/>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90" name="Rectangle 89">
              <a:extLst>
                <a:ext uri="{FF2B5EF4-FFF2-40B4-BE49-F238E27FC236}">
                  <a16:creationId xmlns:a16="http://schemas.microsoft.com/office/drawing/2014/main" id="{CA8A8676-E03F-F34F-BF95-269DE8F3F1A6}"/>
                </a:ext>
              </a:extLst>
            </p:cNvPr>
            <p:cNvSpPr/>
            <p:nvPr/>
          </p:nvSpPr>
          <p:spPr>
            <a:xfrm>
              <a:off x="8464628" y="455829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2ECA6669-DCD5-2E45-9B67-276D5D390918}"/>
                </a:ext>
              </a:extLst>
            </p:cNvPr>
            <p:cNvSpPr/>
            <p:nvPr/>
          </p:nvSpPr>
          <p:spPr>
            <a:xfrm>
              <a:off x="9219258" y="4565727"/>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91">
              <a:extLst>
                <a:ext uri="{FF2B5EF4-FFF2-40B4-BE49-F238E27FC236}">
                  <a16:creationId xmlns:a16="http://schemas.microsoft.com/office/drawing/2014/main" id="{24302E40-3083-AB49-998B-FC1D5DAE9121}"/>
                </a:ext>
              </a:extLst>
            </p:cNvPr>
            <p:cNvSpPr/>
            <p:nvPr/>
          </p:nvSpPr>
          <p:spPr>
            <a:xfrm>
              <a:off x="7738003" y="455829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Oval 92">
              <a:extLst>
                <a:ext uri="{FF2B5EF4-FFF2-40B4-BE49-F238E27FC236}">
                  <a16:creationId xmlns:a16="http://schemas.microsoft.com/office/drawing/2014/main" id="{BCB36445-E926-464B-AFC1-38222991C858}"/>
                </a:ext>
              </a:extLst>
            </p:cNvPr>
            <p:cNvSpPr/>
            <p:nvPr/>
          </p:nvSpPr>
          <p:spPr>
            <a:xfrm>
              <a:off x="9894437" y="4580595"/>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3" name="Straight Connector 102">
              <a:extLst>
                <a:ext uri="{FF2B5EF4-FFF2-40B4-BE49-F238E27FC236}">
                  <a16:creationId xmlns:a16="http://schemas.microsoft.com/office/drawing/2014/main" id="{C6DABF21-60BB-2B4F-A622-ED21FC72A035}"/>
                </a:ext>
              </a:extLst>
            </p:cNvPr>
            <p:cNvCxnSpPr>
              <a:cxnSpLocks/>
            </p:cNvCxnSpPr>
            <p:nvPr/>
          </p:nvCxnSpPr>
          <p:spPr>
            <a:xfrm>
              <a:off x="7974300" y="2514128"/>
              <a:ext cx="0" cy="677622"/>
            </a:xfrm>
            <a:prstGeom prst="line">
              <a:avLst/>
            </a:prstGeom>
            <a:ln w="28575"/>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00CF4854-A699-1340-B2F9-2C32026900DC}"/>
                </a:ext>
              </a:extLst>
            </p:cNvPr>
            <p:cNvSpPr/>
            <p:nvPr/>
          </p:nvSpPr>
          <p:spPr>
            <a:xfrm>
              <a:off x="7708130" y="3193694"/>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06" name="Straight Connector 105">
              <a:extLst>
                <a:ext uri="{FF2B5EF4-FFF2-40B4-BE49-F238E27FC236}">
                  <a16:creationId xmlns:a16="http://schemas.microsoft.com/office/drawing/2014/main" id="{49D0274B-306D-C041-A7D4-35C0D427B9C5}"/>
                </a:ext>
              </a:extLst>
            </p:cNvPr>
            <p:cNvCxnSpPr>
              <a:cxnSpLocks/>
            </p:cNvCxnSpPr>
            <p:nvPr/>
          </p:nvCxnSpPr>
          <p:spPr>
            <a:xfrm>
              <a:off x="10146544" y="2553920"/>
              <a:ext cx="0" cy="677622"/>
            </a:xfrm>
            <a:prstGeom prst="line">
              <a:avLst/>
            </a:prstGeom>
            <a:ln w="28575"/>
          </p:spPr>
          <p:style>
            <a:lnRef idx="1">
              <a:schemeClr val="dk1"/>
            </a:lnRef>
            <a:fillRef idx="0">
              <a:schemeClr val="dk1"/>
            </a:fillRef>
            <a:effectRef idx="0">
              <a:schemeClr val="dk1"/>
            </a:effectRef>
            <a:fontRef idx="minor">
              <a:schemeClr val="tx1"/>
            </a:fontRef>
          </p:style>
        </p:cxnSp>
        <p:sp>
          <p:nvSpPr>
            <p:cNvPr id="107" name="Oval 106">
              <a:extLst>
                <a:ext uri="{FF2B5EF4-FFF2-40B4-BE49-F238E27FC236}">
                  <a16:creationId xmlns:a16="http://schemas.microsoft.com/office/drawing/2014/main" id="{02D97101-A7DA-1F44-B64D-C783050B1E93}"/>
                </a:ext>
              </a:extLst>
            </p:cNvPr>
            <p:cNvSpPr/>
            <p:nvPr/>
          </p:nvSpPr>
          <p:spPr>
            <a:xfrm>
              <a:off x="9888198" y="3193694"/>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4" name="Left Brace 113">
              <a:extLst>
                <a:ext uri="{FF2B5EF4-FFF2-40B4-BE49-F238E27FC236}">
                  <a16:creationId xmlns:a16="http://schemas.microsoft.com/office/drawing/2014/main" id="{A18323DF-D5AE-4849-BB65-7E11041B3784}"/>
                </a:ext>
              </a:extLst>
            </p:cNvPr>
            <p:cNvSpPr/>
            <p:nvPr/>
          </p:nvSpPr>
          <p:spPr>
            <a:xfrm>
              <a:off x="7252864" y="3136289"/>
              <a:ext cx="317662" cy="206017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15" name="TextBox 114">
              <a:extLst>
                <a:ext uri="{FF2B5EF4-FFF2-40B4-BE49-F238E27FC236}">
                  <a16:creationId xmlns:a16="http://schemas.microsoft.com/office/drawing/2014/main" id="{312A25D5-6A02-FA48-BAC1-7B6FF7F951C8}"/>
                </a:ext>
              </a:extLst>
            </p:cNvPr>
            <p:cNvSpPr txBox="1"/>
            <p:nvPr/>
          </p:nvSpPr>
          <p:spPr>
            <a:xfrm>
              <a:off x="6682393" y="4033964"/>
              <a:ext cx="407484" cy="369332"/>
            </a:xfrm>
            <a:prstGeom prst="rect">
              <a:avLst/>
            </a:prstGeom>
            <a:noFill/>
          </p:spPr>
          <p:txBody>
            <a:bodyPr wrap="none" rtlCol="0">
              <a:spAutoFit/>
            </a:bodyPr>
            <a:lstStyle/>
            <a:p>
              <a:r>
                <a:rPr lang="en-DE" dirty="0"/>
                <a:t>F3</a:t>
              </a:r>
            </a:p>
          </p:txBody>
        </p:sp>
        <p:sp>
          <p:nvSpPr>
            <p:cNvPr id="128" name="TextBox 127">
              <a:extLst>
                <a:ext uri="{FF2B5EF4-FFF2-40B4-BE49-F238E27FC236}">
                  <a16:creationId xmlns:a16="http://schemas.microsoft.com/office/drawing/2014/main" id="{058A446A-88D9-6341-9400-BA3008C4A1C8}"/>
                </a:ext>
              </a:extLst>
            </p:cNvPr>
            <p:cNvSpPr txBox="1"/>
            <p:nvPr/>
          </p:nvSpPr>
          <p:spPr>
            <a:xfrm>
              <a:off x="7772186" y="3244334"/>
              <a:ext cx="450764" cy="369332"/>
            </a:xfrm>
            <a:prstGeom prst="rect">
              <a:avLst/>
            </a:prstGeom>
            <a:noFill/>
          </p:spPr>
          <p:txBody>
            <a:bodyPr wrap="none" rtlCol="0">
              <a:spAutoFit/>
            </a:bodyPr>
            <a:lstStyle/>
            <a:p>
              <a:r>
                <a:rPr lang="en-DE" dirty="0"/>
                <a:t>AA</a:t>
              </a:r>
            </a:p>
          </p:txBody>
        </p:sp>
        <p:sp>
          <p:nvSpPr>
            <p:cNvPr id="129" name="TextBox 128">
              <a:extLst>
                <a:ext uri="{FF2B5EF4-FFF2-40B4-BE49-F238E27FC236}">
                  <a16:creationId xmlns:a16="http://schemas.microsoft.com/office/drawing/2014/main" id="{D78E4391-A201-3148-8DE7-63ED7623CC51}"/>
                </a:ext>
              </a:extLst>
            </p:cNvPr>
            <p:cNvSpPr txBox="1"/>
            <p:nvPr/>
          </p:nvSpPr>
          <p:spPr>
            <a:xfrm>
              <a:off x="9952887" y="3243490"/>
              <a:ext cx="405880" cy="369332"/>
            </a:xfrm>
            <a:prstGeom prst="rect">
              <a:avLst/>
            </a:prstGeom>
            <a:noFill/>
          </p:spPr>
          <p:txBody>
            <a:bodyPr wrap="none" rtlCol="0">
              <a:spAutoFit/>
            </a:bodyPr>
            <a:lstStyle/>
            <a:p>
              <a:r>
                <a:rPr lang="en-DE" dirty="0"/>
                <a:t>aa</a:t>
              </a:r>
            </a:p>
          </p:txBody>
        </p:sp>
        <p:sp>
          <p:nvSpPr>
            <p:cNvPr id="130" name="TextBox 129">
              <a:extLst>
                <a:ext uri="{FF2B5EF4-FFF2-40B4-BE49-F238E27FC236}">
                  <a16:creationId xmlns:a16="http://schemas.microsoft.com/office/drawing/2014/main" id="{42993B54-3F41-D244-87BA-8402C571BEB6}"/>
                </a:ext>
              </a:extLst>
            </p:cNvPr>
            <p:cNvSpPr txBox="1"/>
            <p:nvPr/>
          </p:nvSpPr>
          <p:spPr>
            <a:xfrm>
              <a:off x="9973888" y="4648690"/>
              <a:ext cx="405880" cy="369332"/>
            </a:xfrm>
            <a:prstGeom prst="rect">
              <a:avLst/>
            </a:prstGeom>
            <a:noFill/>
          </p:spPr>
          <p:txBody>
            <a:bodyPr wrap="none" rtlCol="0">
              <a:spAutoFit/>
            </a:bodyPr>
            <a:lstStyle/>
            <a:p>
              <a:r>
                <a:rPr lang="en-DE" dirty="0"/>
                <a:t>aa</a:t>
              </a:r>
            </a:p>
          </p:txBody>
        </p:sp>
        <p:sp>
          <p:nvSpPr>
            <p:cNvPr id="131" name="TextBox 130">
              <a:extLst>
                <a:ext uri="{FF2B5EF4-FFF2-40B4-BE49-F238E27FC236}">
                  <a16:creationId xmlns:a16="http://schemas.microsoft.com/office/drawing/2014/main" id="{6E13E336-866F-E64D-B298-21611B1F9BA0}"/>
                </a:ext>
              </a:extLst>
            </p:cNvPr>
            <p:cNvSpPr txBox="1"/>
            <p:nvPr/>
          </p:nvSpPr>
          <p:spPr>
            <a:xfrm>
              <a:off x="8492947" y="4637125"/>
              <a:ext cx="428322" cy="369332"/>
            </a:xfrm>
            <a:prstGeom prst="rect">
              <a:avLst/>
            </a:prstGeom>
            <a:noFill/>
          </p:spPr>
          <p:txBody>
            <a:bodyPr wrap="none" rtlCol="0">
              <a:spAutoFit/>
            </a:bodyPr>
            <a:lstStyle/>
            <a:p>
              <a:r>
                <a:rPr lang="en-DE" dirty="0"/>
                <a:t>Aa</a:t>
              </a:r>
            </a:p>
          </p:txBody>
        </p:sp>
        <p:sp>
          <p:nvSpPr>
            <p:cNvPr id="132" name="TextBox 131">
              <a:extLst>
                <a:ext uri="{FF2B5EF4-FFF2-40B4-BE49-F238E27FC236}">
                  <a16:creationId xmlns:a16="http://schemas.microsoft.com/office/drawing/2014/main" id="{86C6F68D-EB6D-FA45-9F89-7541CA2AD246}"/>
                </a:ext>
              </a:extLst>
            </p:cNvPr>
            <p:cNvSpPr txBox="1"/>
            <p:nvPr/>
          </p:nvSpPr>
          <p:spPr>
            <a:xfrm>
              <a:off x="9280940" y="4643631"/>
              <a:ext cx="428322" cy="369332"/>
            </a:xfrm>
            <a:prstGeom prst="rect">
              <a:avLst/>
            </a:prstGeom>
            <a:noFill/>
          </p:spPr>
          <p:txBody>
            <a:bodyPr wrap="none" rtlCol="0">
              <a:spAutoFit/>
            </a:bodyPr>
            <a:lstStyle/>
            <a:p>
              <a:r>
                <a:rPr lang="en-DE" dirty="0"/>
                <a:t>Aa</a:t>
              </a:r>
            </a:p>
          </p:txBody>
        </p:sp>
        <p:sp>
          <p:nvSpPr>
            <p:cNvPr id="133" name="TextBox 132">
              <a:extLst>
                <a:ext uri="{FF2B5EF4-FFF2-40B4-BE49-F238E27FC236}">
                  <a16:creationId xmlns:a16="http://schemas.microsoft.com/office/drawing/2014/main" id="{0BA19C66-5DFB-274C-9228-3906114B2925}"/>
                </a:ext>
              </a:extLst>
            </p:cNvPr>
            <p:cNvSpPr txBox="1"/>
            <p:nvPr/>
          </p:nvSpPr>
          <p:spPr>
            <a:xfrm>
              <a:off x="7783257" y="4639916"/>
              <a:ext cx="450764" cy="369332"/>
            </a:xfrm>
            <a:prstGeom prst="rect">
              <a:avLst/>
            </a:prstGeom>
            <a:noFill/>
          </p:spPr>
          <p:txBody>
            <a:bodyPr wrap="none" rtlCol="0">
              <a:spAutoFit/>
            </a:bodyPr>
            <a:lstStyle/>
            <a:p>
              <a:r>
                <a:rPr lang="en-DE" dirty="0"/>
                <a:t>AA</a:t>
              </a:r>
            </a:p>
          </p:txBody>
        </p:sp>
      </p:grpSp>
      <p:graphicFrame>
        <p:nvGraphicFramePr>
          <p:cNvPr id="134" name="Table 5">
            <a:extLst>
              <a:ext uri="{FF2B5EF4-FFF2-40B4-BE49-F238E27FC236}">
                <a16:creationId xmlns:a16="http://schemas.microsoft.com/office/drawing/2014/main" id="{7A3531FC-3E2B-9741-AD9F-637253017435}"/>
              </a:ext>
            </a:extLst>
          </p:cNvPr>
          <p:cNvGraphicFramePr>
            <a:graphicFrameLocks noGrp="1"/>
          </p:cNvGraphicFramePr>
          <p:nvPr/>
        </p:nvGraphicFramePr>
        <p:xfrm>
          <a:off x="4773139" y="3147451"/>
          <a:ext cx="1610698" cy="1108604"/>
        </p:xfrm>
        <a:graphic>
          <a:graphicData uri="http://schemas.openxmlformats.org/drawingml/2006/table">
            <a:tbl>
              <a:tblPr firstRow="1" bandRow="1">
                <a:tableStyleId>{5940675A-B579-460E-94D1-54222C63F5DA}</a:tableStyleId>
              </a:tblPr>
              <a:tblGrid>
                <a:gridCol w="805349">
                  <a:extLst>
                    <a:ext uri="{9D8B030D-6E8A-4147-A177-3AD203B41FA5}">
                      <a16:colId xmlns:a16="http://schemas.microsoft.com/office/drawing/2014/main" val="250296136"/>
                    </a:ext>
                  </a:extLst>
                </a:gridCol>
                <a:gridCol w="805349">
                  <a:extLst>
                    <a:ext uri="{9D8B030D-6E8A-4147-A177-3AD203B41FA5}">
                      <a16:colId xmlns:a16="http://schemas.microsoft.com/office/drawing/2014/main" val="2633479069"/>
                    </a:ext>
                  </a:extLst>
                </a:gridCol>
              </a:tblGrid>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949297152"/>
                  </a:ext>
                </a:extLst>
              </a:tr>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872336405"/>
                  </a:ext>
                </a:extLst>
              </a:tr>
            </a:tbl>
          </a:graphicData>
        </a:graphic>
      </p:graphicFrame>
      <p:sp>
        <p:nvSpPr>
          <p:cNvPr id="135" name="TextBox 134">
            <a:extLst>
              <a:ext uri="{FF2B5EF4-FFF2-40B4-BE49-F238E27FC236}">
                <a16:creationId xmlns:a16="http://schemas.microsoft.com/office/drawing/2014/main" id="{97E25AA7-AC30-7F4C-8038-4D3D36ED17C7}"/>
              </a:ext>
            </a:extLst>
          </p:cNvPr>
          <p:cNvSpPr txBox="1"/>
          <p:nvPr/>
        </p:nvSpPr>
        <p:spPr>
          <a:xfrm>
            <a:off x="5030534" y="2816923"/>
            <a:ext cx="317716" cy="369332"/>
          </a:xfrm>
          <a:prstGeom prst="rect">
            <a:avLst/>
          </a:prstGeom>
          <a:noFill/>
        </p:spPr>
        <p:txBody>
          <a:bodyPr wrap="none" rtlCol="0">
            <a:spAutoFit/>
          </a:bodyPr>
          <a:lstStyle/>
          <a:p>
            <a:r>
              <a:rPr lang="en-DE" dirty="0"/>
              <a:t>A</a:t>
            </a:r>
          </a:p>
        </p:txBody>
      </p:sp>
      <p:sp>
        <p:nvSpPr>
          <p:cNvPr id="136" name="TextBox 135">
            <a:extLst>
              <a:ext uri="{FF2B5EF4-FFF2-40B4-BE49-F238E27FC236}">
                <a16:creationId xmlns:a16="http://schemas.microsoft.com/office/drawing/2014/main" id="{DFEA91AC-D31A-7D4F-8697-6FFC446C89DB}"/>
              </a:ext>
            </a:extLst>
          </p:cNvPr>
          <p:cNvSpPr txBox="1"/>
          <p:nvPr/>
        </p:nvSpPr>
        <p:spPr>
          <a:xfrm>
            <a:off x="5774382" y="2816923"/>
            <a:ext cx="295274" cy="369332"/>
          </a:xfrm>
          <a:prstGeom prst="rect">
            <a:avLst/>
          </a:prstGeom>
          <a:noFill/>
        </p:spPr>
        <p:txBody>
          <a:bodyPr wrap="none" rtlCol="0">
            <a:spAutoFit/>
          </a:bodyPr>
          <a:lstStyle/>
          <a:p>
            <a:r>
              <a:rPr lang="en-DE" dirty="0"/>
              <a:t>a</a:t>
            </a:r>
          </a:p>
        </p:txBody>
      </p:sp>
      <p:sp>
        <p:nvSpPr>
          <p:cNvPr id="137" name="TextBox 136">
            <a:extLst>
              <a:ext uri="{FF2B5EF4-FFF2-40B4-BE49-F238E27FC236}">
                <a16:creationId xmlns:a16="http://schemas.microsoft.com/office/drawing/2014/main" id="{A1BD2C7F-8F9C-6343-8E3D-39D7EAA4DE2E}"/>
              </a:ext>
            </a:extLst>
          </p:cNvPr>
          <p:cNvSpPr txBox="1"/>
          <p:nvPr/>
        </p:nvSpPr>
        <p:spPr>
          <a:xfrm>
            <a:off x="4480044" y="3241975"/>
            <a:ext cx="317716" cy="369332"/>
          </a:xfrm>
          <a:prstGeom prst="rect">
            <a:avLst/>
          </a:prstGeom>
          <a:noFill/>
        </p:spPr>
        <p:txBody>
          <a:bodyPr wrap="none" rtlCol="0">
            <a:spAutoFit/>
          </a:bodyPr>
          <a:lstStyle/>
          <a:p>
            <a:r>
              <a:rPr lang="en-DE" dirty="0"/>
              <a:t>A</a:t>
            </a:r>
          </a:p>
        </p:txBody>
      </p:sp>
      <p:sp>
        <p:nvSpPr>
          <p:cNvPr id="138" name="TextBox 137">
            <a:extLst>
              <a:ext uri="{FF2B5EF4-FFF2-40B4-BE49-F238E27FC236}">
                <a16:creationId xmlns:a16="http://schemas.microsoft.com/office/drawing/2014/main" id="{336EFA91-B431-494F-B396-4D7FED6324C5}"/>
              </a:ext>
            </a:extLst>
          </p:cNvPr>
          <p:cNvSpPr txBox="1"/>
          <p:nvPr/>
        </p:nvSpPr>
        <p:spPr>
          <a:xfrm>
            <a:off x="4476677" y="3806284"/>
            <a:ext cx="295274" cy="369332"/>
          </a:xfrm>
          <a:prstGeom prst="rect">
            <a:avLst/>
          </a:prstGeom>
          <a:noFill/>
        </p:spPr>
        <p:txBody>
          <a:bodyPr wrap="none" rtlCol="0">
            <a:spAutoFit/>
          </a:bodyPr>
          <a:lstStyle/>
          <a:p>
            <a:r>
              <a:rPr lang="en-DE" dirty="0"/>
              <a:t>a</a:t>
            </a:r>
          </a:p>
        </p:txBody>
      </p:sp>
      <p:sp>
        <p:nvSpPr>
          <p:cNvPr id="139" name="TextBox 18">
            <a:extLst>
              <a:ext uri="{FF2B5EF4-FFF2-40B4-BE49-F238E27FC236}">
                <a16:creationId xmlns:a16="http://schemas.microsoft.com/office/drawing/2014/main" id="{311AC47E-6620-3440-91E3-36870C0CE7EB}"/>
              </a:ext>
            </a:extLst>
          </p:cNvPr>
          <p:cNvSpPr txBox="1">
            <a:spLocks noChangeArrowheads="1"/>
          </p:cNvSpPr>
          <p:nvPr/>
        </p:nvSpPr>
        <p:spPr bwMode="auto">
          <a:xfrm>
            <a:off x="4348617" y="2172175"/>
            <a:ext cx="24479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600"/>
              </a:spcAft>
              <a:buNone/>
            </a:pPr>
            <a:r>
              <a:rPr lang="en-GB" altLang="de-DE" sz="1900" dirty="0">
                <a:latin typeface="+mn-lt"/>
              </a:rPr>
              <a:t>Concept of alleles and dominance!</a:t>
            </a:r>
          </a:p>
        </p:txBody>
      </p:sp>
      <p:sp>
        <p:nvSpPr>
          <p:cNvPr id="140" name="TextBox 18">
            <a:extLst>
              <a:ext uri="{FF2B5EF4-FFF2-40B4-BE49-F238E27FC236}">
                <a16:creationId xmlns:a16="http://schemas.microsoft.com/office/drawing/2014/main" id="{9C277B12-5298-CD4F-993B-F3C7F9A075DF}"/>
              </a:ext>
            </a:extLst>
          </p:cNvPr>
          <p:cNvSpPr txBox="1">
            <a:spLocks noChangeArrowheads="1"/>
          </p:cNvSpPr>
          <p:nvPr/>
        </p:nvSpPr>
        <p:spPr bwMode="auto">
          <a:xfrm>
            <a:off x="4295335" y="4425576"/>
            <a:ext cx="2590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600"/>
              </a:spcAft>
              <a:buNone/>
            </a:pPr>
            <a:r>
              <a:rPr lang="en-GB" altLang="de-DE" sz="1600">
                <a:latin typeface="Arial" panose="020B0604020202020204" pitchFamily="34" charset="0"/>
              </a:rPr>
              <a:t>Punnet squares (1905)</a:t>
            </a:r>
            <a:endParaRPr lang="en-GB" altLang="de-DE" sz="1600" i="1">
              <a:latin typeface="Arial" panose="020B0604020202020204" pitchFamily="34" charset="0"/>
            </a:endParaRPr>
          </a:p>
        </p:txBody>
      </p:sp>
      <p:sp>
        <p:nvSpPr>
          <p:cNvPr id="141" name="TextBox 140">
            <a:extLst>
              <a:ext uri="{FF2B5EF4-FFF2-40B4-BE49-F238E27FC236}">
                <a16:creationId xmlns:a16="http://schemas.microsoft.com/office/drawing/2014/main" id="{C618CDFF-A010-8942-88A2-11BDECF49A9E}"/>
              </a:ext>
            </a:extLst>
          </p:cNvPr>
          <p:cNvSpPr txBox="1"/>
          <p:nvPr/>
        </p:nvSpPr>
        <p:spPr>
          <a:xfrm>
            <a:off x="4671630" y="4872939"/>
            <a:ext cx="1645002" cy="369332"/>
          </a:xfrm>
          <a:prstGeom prst="rect">
            <a:avLst/>
          </a:prstGeom>
          <a:noFill/>
        </p:spPr>
        <p:txBody>
          <a:bodyPr wrap="none" rtlCol="0">
            <a:spAutoFit/>
          </a:bodyPr>
          <a:lstStyle/>
          <a:p>
            <a:r>
              <a:rPr lang="en-DE" dirty="0"/>
              <a:t>3:1 phenotypes</a:t>
            </a:r>
          </a:p>
        </p:txBody>
      </p:sp>
    </p:spTree>
    <p:extLst>
      <p:ext uri="{BB962C8B-B14F-4D97-AF65-F5344CB8AC3E}">
        <p14:creationId xmlns:p14="http://schemas.microsoft.com/office/powerpoint/2010/main" val="36596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0" grpId="0"/>
      <p:bldP spid="121" grpId="0"/>
      <p:bldP spid="122" grpId="0"/>
      <p:bldP spid="123" grpId="0"/>
      <p:bldP spid="135" grpId="0"/>
      <p:bldP spid="136" grpId="0"/>
      <p:bldP spid="137" grpId="0"/>
      <p:bldP spid="138" grpId="0"/>
      <p:bldP spid="139" grpId="0"/>
      <p:bldP spid="140" grpId="0"/>
      <p:bldP spid="14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6189</TotalTime>
  <Words>3303</Words>
  <Application>Microsoft Macintosh PowerPoint</Application>
  <PresentationFormat>Widescreen</PresentationFormat>
  <Paragraphs>600</Paragraphs>
  <Slides>59</Slides>
  <Notes>35</Notes>
  <HiddenSlides>1</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6" baseType="lpstr">
      <vt:lpstr>Arial</vt:lpstr>
      <vt:lpstr>Calibri</vt:lpstr>
      <vt:lpstr>Calibri Light</vt:lpstr>
      <vt:lpstr>Cambria Math</vt:lpstr>
      <vt:lpstr>Times</vt:lpstr>
      <vt:lpstr>Office Theme</vt:lpstr>
      <vt:lpstr>Equation</vt:lpstr>
      <vt:lpstr>What is evolution?</vt:lpstr>
      <vt:lpstr>Lamarck</vt:lpstr>
      <vt:lpstr>Darwin: 1809-1882</vt:lpstr>
      <vt:lpstr>Darwin’s main insights</vt:lpstr>
      <vt:lpstr>What is evolution?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Allele frequencies, genotype frequencies, and HW equilibrium</vt:lpstr>
      <vt:lpstr>Genoype frequency</vt:lpstr>
      <vt:lpstr>Allele frequency</vt:lpstr>
      <vt:lpstr>Hardy-Weinberg Equilibrium</vt:lpstr>
      <vt:lpstr>PowerPoint Presentation</vt:lpstr>
      <vt:lpstr>What is the expectation for genotype frequencies?  When do we have the highest heterozygosity? </vt:lpstr>
      <vt:lpstr>Inbreeding coefficient: F</vt:lpstr>
      <vt:lpstr>Deviations from HWE</vt:lpstr>
      <vt:lpstr>Drift, mutation, and selection</vt:lpstr>
      <vt:lpstr>PowerPoint Presentation</vt:lpstr>
      <vt:lpstr>Wright-Fisher Model</vt:lpstr>
      <vt:lpstr>Wright-Fisher Model</vt:lpstr>
      <vt:lpstr>Wright-Fisher Model</vt:lpstr>
      <vt:lpstr>Wright-Fisher simulation</vt:lpstr>
      <vt:lpstr>Effective population size (Ne)</vt:lpstr>
      <vt:lpstr>PowerPoint Presentation</vt:lpstr>
      <vt:lpstr>Effective population size (Ne)</vt:lpstr>
      <vt:lpstr>Effective population size (Ne)</vt:lpstr>
      <vt:lpstr>Ne/N estimates in wild populations:</vt:lpstr>
      <vt:lpstr>PowerPoint Presentation</vt:lpstr>
      <vt:lpstr>Why are Ne/N estimates so low in marine populations? </vt:lpstr>
      <vt:lpstr>PowerPoint Presentation</vt:lpstr>
      <vt:lpstr>If drift causes all alleles to eventually be fixed or lost, why do we have diversity?</vt:lpstr>
      <vt:lpstr>Mutation </vt:lpstr>
      <vt:lpstr>Genetic variation</vt:lpstr>
      <vt:lpstr>Genetic variation</vt:lpstr>
      <vt:lpstr>Genetic variation</vt:lpstr>
      <vt:lpstr>Very brief coalescent intro??</vt:lpstr>
      <vt:lpstr>Changes in population size have large effect</vt:lpstr>
      <vt:lpstr>PowerPoint Presentation</vt:lpstr>
      <vt:lpstr>Population structure</vt:lpstr>
      <vt:lpstr>Population structure</vt:lpstr>
      <vt:lpstr>Wahlund effect</vt:lpstr>
      <vt:lpstr>FST</vt:lpstr>
      <vt:lpstr>PowerPoint Presentation</vt:lpstr>
      <vt:lpstr>Island Model</vt:lpstr>
      <vt:lpstr>FST and migration</vt:lpstr>
      <vt:lpstr>Stepping-stone model ((Kimura 1953; Kimura &amp; Weiss 1964)</vt:lpstr>
      <vt:lpstr>Isolation by distance</vt:lpstr>
      <vt:lpstr>Principal component analysis</vt:lpstr>
      <vt:lpstr>Principal component analysis</vt:lpstr>
      <vt:lpstr>Discriminant Analysis of Principal Components</vt:lpstr>
      <vt:lpstr>Structure</vt:lpstr>
      <vt:lpstr>PowerPoint Presentation</vt:lpstr>
      <vt:lpstr>Structure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Reid Brennan</dc:creator>
  <cp:lastModifiedBy>Reid Brennan</cp:lastModifiedBy>
  <cp:revision>43</cp:revision>
  <dcterms:created xsi:type="dcterms:W3CDTF">2023-03-16T13:36:39Z</dcterms:created>
  <dcterms:modified xsi:type="dcterms:W3CDTF">2023-03-23T12:49:42Z</dcterms:modified>
</cp:coreProperties>
</file>